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77"/>
  </p:notesMasterIdLst>
  <p:sldIdLst>
    <p:sldId id="630" r:id="rId2"/>
    <p:sldId id="565" r:id="rId3"/>
    <p:sldId id="637" r:id="rId4"/>
    <p:sldId id="638" r:id="rId5"/>
    <p:sldId id="639" r:id="rId6"/>
    <p:sldId id="640" r:id="rId7"/>
    <p:sldId id="684" r:id="rId8"/>
    <p:sldId id="641" r:id="rId9"/>
    <p:sldId id="642" r:id="rId10"/>
    <p:sldId id="685" r:id="rId11"/>
    <p:sldId id="643" r:id="rId12"/>
    <p:sldId id="686" r:id="rId13"/>
    <p:sldId id="644" r:id="rId14"/>
    <p:sldId id="645" r:id="rId15"/>
    <p:sldId id="646" r:id="rId16"/>
    <p:sldId id="647" r:id="rId17"/>
    <p:sldId id="648" r:id="rId18"/>
    <p:sldId id="649" r:id="rId19"/>
    <p:sldId id="650" r:id="rId20"/>
    <p:sldId id="651" r:id="rId21"/>
    <p:sldId id="485" r:id="rId22"/>
    <p:sldId id="486" r:id="rId23"/>
    <p:sldId id="487" r:id="rId24"/>
    <p:sldId id="575" r:id="rId25"/>
    <p:sldId id="576" r:id="rId26"/>
    <p:sldId id="489" r:id="rId27"/>
    <p:sldId id="490" r:id="rId28"/>
    <p:sldId id="491" r:id="rId29"/>
    <p:sldId id="577" r:id="rId30"/>
    <p:sldId id="578" r:id="rId31"/>
    <p:sldId id="579" r:id="rId32"/>
    <p:sldId id="580" r:id="rId33"/>
    <p:sldId id="495" r:id="rId34"/>
    <p:sldId id="581" r:id="rId35"/>
    <p:sldId id="496" r:id="rId36"/>
    <p:sldId id="497" r:id="rId37"/>
    <p:sldId id="498" r:id="rId38"/>
    <p:sldId id="499" r:id="rId39"/>
    <p:sldId id="500" r:id="rId40"/>
    <p:sldId id="501" r:id="rId41"/>
    <p:sldId id="502" r:id="rId42"/>
    <p:sldId id="503" r:id="rId43"/>
    <p:sldId id="504" r:id="rId44"/>
    <p:sldId id="506" r:id="rId45"/>
    <p:sldId id="652" r:id="rId46"/>
    <p:sldId id="653" r:id="rId47"/>
    <p:sldId id="654" r:id="rId48"/>
    <p:sldId id="655" r:id="rId49"/>
    <p:sldId id="656" r:id="rId50"/>
    <p:sldId id="657" r:id="rId51"/>
    <p:sldId id="658" r:id="rId52"/>
    <p:sldId id="659" r:id="rId53"/>
    <p:sldId id="660" r:id="rId54"/>
    <p:sldId id="661" r:id="rId55"/>
    <p:sldId id="662" r:id="rId56"/>
    <p:sldId id="663" r:id="rId57"/>
    <p:sldId id="664" r:id="rId58"/>
    <p:sldId id="665" r:id="rId59"/>
    <p:sldId id="666" r:id="rId60"/>
    <p:sldId id="667" r:id="rId61"/>
    <p:sldId id="668" r:id="rId62"/>
    <p:sldId id="669" r:id="rId63"/>
    <p:sldId id="670" r:id="rId64"/>
    <p:sldId id="671" r:id="rId65"/>
    <p:sldId id="672" r:id="rId66"/>
    <p:sldId id="673" r:id="rId67"/>
    <p:sldId id="674" r:id="rId68"/>
    <p:sldId id="675" r:id="rId69"/>
    <p:sldId id="676" r:id="rId70"/>
    <p:sldId id="677" r:id="rId71"/>
    <p:sldId id="678" r:id="rId72"/>
    <p:sldId id="679" r:id="rId73"/>
    <p:sldId id="680" r:id="rId74"/>
    <p:sldId id="681" r:id="rId75"/>
    <p:sldId id="624" r:id="rId76"/>
  </p:sldIdLst>
  <p:sldSz cx="24379238" cy="13717588"/>
  <p:notesSz cx="9144000" cy="6858000"/>
  <p:defaultTextStyle>
    <a:defPPr>
      <a:defRPr lang="zh-CN"/>
    </a:defPPr>
    <a:lvl1pPr algn="l" rtl="0" fontAlgn="base">
      <a:spcBef>
        <a:spcPct val="0"/>
      </a:spcBef>
      <a:spcAft>
        <a:spcPct val="0"/>
      </a:spcAft>
      <a:defRPr sz="8600" b="1" kern="1200">
        <a:solidFill>
          <a:schemeClr val="tx1"/>
        </a:solidFill>
        <a:latin typeface="Arial" charset="0"/>
        <a:ea typeface="宋体" pitchFamily="2" charset="-122"/>
        <a:cs typeface="+mn-cs"/>
      </a:defRPr>
    </a:lvl1pPr>
    <a:lvl2pPr marL="1088456" algn="l" rtl="0" fontAlgn="base">
      <a:spcBef>
        <a:spcPct val="0"/>
      </a:spcBef>
      <a:spcAft>
        <a:spcPct val="0"/>
      </a:spcAft>
      <a:defRPr sz="8600" b="1" kern="1200">
        <a:solidFill>
          <a:schemeClr val="tx1"/>
        </a:solidFill>
        <a:latin typeface="Arial" charset="0"/>
        <a:ea typeface="宋体" pitchFamily="2" charset="-122"/>
        <a:cs typeface="+mn-cs"/>
      </a:defRPr>
    </a:lvl2pPr>
    <a:lvl3pPr marL="2176912" algn="l" rtl="0" fontAlgn="base">
      <a:spcBef>
        <a:spcPct val="0"/>
      </a:spcBef>
      <a:spcAft>
        <a:spcPct val="0"/>
      </a:spcAft>
      <a:defRPr sz="8600" b="1" kern="1200">
        <a:solidFill>
          <a:schemeClr val="tx1"/>
        </a:solidFill>
        <a:latin typeface="Arial" charset="0"/>
        <a:ea typeface="宋体" pitchFamily="2" charset="-122"/>
        <a:cs typeface="+mn-cs"/>
      </a:defRPr>
    </a:lvl3pPr>
    <a:lvl4pPr marL="3265368" algn="l" rtl="0" fontAlgn="base">
      <a:spcBef>
        <a:spcPct val="0"/>
      </a:spcBef>
      <a:spcAft>
        <a:spcPct val="0"/>
      </a:spcAft>
      <a:defRPr sz="8600" b="1" kern="1200">
        <a:solidFill>
          <a:schemeClr val="tx1"/>
        </a:solidFill>
        <a:latin typeface="Arial" charset="0"/>
        <a:ea typeface="宋体" pitchFamily="2" charset="-122"/>
        <a:cs typeface="+mn-cs"/>
      </a:defRPr>
    </a:lvl4pPr>
    <a:lvl5pPr marL="4353824" algn="l" rtl="0" fontAlgn="base">
      <a:spcBef>
        <a:spcPct val="0"/>
      </a:spcBef>
      <a:spcAft>
        <a:spcPct val="0"/>
      </a:spcAft>
      <a:defRPr sz="8600" b="1" kern="1200">
        <a:solidFill>
          <a:schemeClr val="tx1"/>
        </a:solidFill>
        <a:latin typeface="Arial" charset="0"/>
        <a:ea typeface="宋体" pitchFamily="2" charset="-122"/>
        <a:cs typeface="+mn-cs"/>
      </a:defRPr>
    </a:lvl5pPr>
    <a:lvl6pPr marL="5442280" algn="l" defTabSz="2176912" rtl="0" eaLnBrk="1" latinLnBrk="0" hangingPunct="1">
      <a:defRPr sz="8600" b="1" kern="1200">
        <a:solidFill>
          <a:schemeClr val="tx1"/>
        </a:solidFill>
        <a:latin typeface="Arial" charset="0"/>
        <a:ea typeface="宋体" pitchFamily="2" charset="-122"/>
        <a:cs typeface="+mn-cs"/>
      </a:defRPr>
    </a:lvl6pPr>
    <a:lvl7pPr marL="6530736" algn="l" defTabSz="2176912" rtl="0" eaLnBrk="1" latinLnBrk="0" hangingPunct="1">
      <a:defRPr sz="8600" b="1" kern="1200">
        <a:solidFill>
          <a:schemeClr val="tx1"/>
        </a:solidFill>
        <a:latin typeface="Arial" charset="0"/>
        <a:ea typeface="宋体" pitchFamily="2" charset="-122"/>
        <a:cs typeface="+mn-cs"/>
      </a:defRPr>
    </a:lvl7pPr>
    <a:lvl8pPr marL="7619192" algn="l" defTabSz="2176912" rtl="0" eaLnBrk="1" latinLnBrk="0" hangingPunct="1">
      <a:defRPr sz="8600" b="1" kern="1200">
        <a:solidFill>
          <a:schemeClr val="tx1"/>
        </a:solidFill>
        <a:latin typeface="Arial" charset="0"/>
        <a:ea typeface="宋体" pitchFamily="2" charset="-122"/>
        <a:cs typeface="+mn-cs"/>
      </a:defRPr>
    </a:lvl8pPr>
    <a:lvl9pPr marL="8707648" algn="l" defTabSz="2176912" rtl="0" eaLnBrk="1" latinLnBrk="0" hangingPunct="1">
      <a:defRPr sz="8600" b="1"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CC66FF"/>
    <a:srgbClr val="003300"/>
    <a:srgbClr val="FF0000"/>
    <a:srgbClr val="FFFF00"/>
    <a:srgbClr val="33CC33"/>
    <a:srgbClr val="00CC66"/>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37" autoAdjust="0"/>
  </p:normalViewPr>
  <p:slideViewPr>
    <p:cSldViewPr>
      <p:cViewPr varScale="1">
        <p:scale>
          <a:sx n="31" d="100"/>
          <a:sy n="31" d="100"/>
        </p:scale>
        <p:origin x="-126" y="-162"/>
      </p:cViewPr>
      <p:guideLst>
        <p:guide orient="horz" pos="4321"/>
        <p:guide pos="76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effectLst/>
                <a:latin typeface="Arial" charset="0"/>
              </a:defRPr>
            </a:lvl1pPr>
          </a:lstStyle>
          <a:p>
            <a:pPr>
              <a:defRPr/>
            </a:pPr>
            <a:endParaRPr lang="en-US" altLang="zh-CN"/>
          </a:p>
        </p:txBody>
      </p:sp>
      <p:sp>
        <p:nvSpPr>
          <p:cNvPr id="9219" name="Rectangle 3"/>
          <p:cNvSpPr>
            <a:spLocks noGrp="1" noChangeArrowheads="1"/>
          </p:cNvSpPr>
          <p:nvPr>
            <p:ph type="dt" idx="1"/>
          </p:nvPr>
        </p:nvSpPr>
        <p:spPr bwMode="auto">
          <a:xfrm>
            <a:off x="5179484"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effectLst/>
                <a:latin typeface="Arial" charset="0"/>
              </a:defRPr>
            </a:lvl1pPr>
          </a:lstStyle>
          <a:p>
            <a:pPr>
              <a:defRPr/>
            </a:pPr>
            <a:endParaRPr lang="en-US" altLang="zh-CN"/>
          </a:p>
        </p:txBody>
      </p:sp>
      <p:sp>
        <p:nvSpPr>
          <p:cNvPr id="68612"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effectLst/>
                <a:latin typeface="Arial" charset="0"/>
              </a:defRPr>
            </a:lvl1pPr>
          </a:lstStyle>
          <a:p>
            <a:pPr>
              <a:defRPr/>
            </a:pPr>
            <a:endParaRPr lang="en-US" altLang="zh-CN"/>
          </a:p>
        </p:txBody>
      </p:sp>
      <p:sp>
        <p:nvSpPr>
          <p:cNvPr id="9223" name="Rectangle 7"/>
          <p:cNvSpPr>
            <a:spLocks noGrp="1" noChangeArrowheads="1"/>
          </p:cNvSpPr>
          <p:nvPr>
            <p:ph type="sldNum" sz="quarter" idx="5"/>
          </p:nvPr>
        </p:nvSpPr>
        <p:spPr bwMode="auto">
          <a:xfrm>
            <a:off x="5179484"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effectLst/>
                <a:latin typeface="Arial" charset="0"/>
              </a:defRPr>
            </a:lvl1pPr>
          </a:lstStyle>
          <a:p>
            <a:pPr>
              <a:defRPr/>
            </a:pPr>
            <a:fld id="{DA728236-2FB5-4CF6-B74B-545D46E268AF}" type="slidenum">
              <a:rPr lang="en-US" altLang="zh-CN"/>
              <a:pPr>
                <a:defRPr/>
              </a:pPr>
              <a:t>‹#›</a:t>
            </a:fld>
            <a:endParaRPr lang="en-US" altLang="zh-CN"/>
          </a:p>
        </p:txBody>
      </p:sp>
    </p:spTree>
    <p:extLst>
      <p:ext uri="{BB962C8B-B14F-4D97-AF65-F5344CB8AC3E}">
        <p14:creationId xmlns:p14="http://schemas.microsoft.com/office/powerpoint/2010/main" val="9686142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900" kern="1200">
        <a:solidFill>
          <a:schemeClr val="tx1"/>
        </a:solidFill>
        <a:latin typeface="Arial" charset="0"/>
        <a:ea typeface="宋体" pitchFamily="2" charset="-122"/>
        <a:cs typeface="+mn-cs"/>
      </a:defRPr>
    </a:lvl1pPr>
    <a:lvl2pPr marL="1088456" algn="l" rtl="0" eaLnBrk="0" fontAlgn="base" hangingPunct="0">
      <a:spcBef>
        <a:spcPct val="30000"/>
      </a:spcBef>
      <a:spcAft>
        <a:spcPct val="0"/>
      </a:spcAft>
      <a:defRPr sz="2900" kern="1200">
        <a:solidFill>
          <a:schemeClr val="tx1"/>
        </a:solidFill>
        <a:latin typeface="Arial" charset="0"/>
        <a:ea typeface="宋体" pitchFamily="2" charset="-122"/>
        <a:cs typeface="+mn-cs"/>
      </a:defRPr>
    </a:lvl2pPr>
    <a:lvl3pPr marL="2176912" algn="l" rtl="0" eaLnBrk="0" fontAlgn="base" hangingPunct="0">
      <a:spcBef>
        <a:spcPct val="30000"/>
      </a:spcBef>
      <a:spcAft>
        <a:spcPct val="0"/>
      </a:spcAft>
      <a:defRPr sz="2900" kern="1200">
        <a:solidFill>
          <a:schemeClr val="tx1"/>
        </a:solidFill>
        <a:latin typeface="Arial" charset="0"/>
        <a:ea typeface="宋体" pitchFamily="2" charset="-122"/>
        <a:cs typeface="+mn-cs"/>
      </a:defRPr>
    </a:lvl3pPr>
    <a:lvl4pPr marL="3265368" algn="l" rtl="0" eaLnBrk="0" fontAlgn="base" hangingPunct="0">
      <a:spcBef>
        <a:spcPct val="30000"/>
      </a:spcBef>
      <a:spcAft>
        <a:spcPct val="0"/>
      </a:spcAft>
      <a:defRPr sz="2900" kern="1200">
        <a:solidFill>
          <a:schemeClr val="tx1"/>
        </a:solidFill>
        <a:latin typeface="Arial" charset="0"/>
        <a:ea typeface="宋体" pitchFamily="2" charset="-122"/>
        <a:cs typeface="+mn-cs"/>
      </a:defRPr>
    </a:lvl4pPr>
    <a:lvl5pPr marL="4353824" algn="l" rtl="0" eaLnBrk="0" fontAlgn="base" hangingPunct="0">
      <a:spcBef>
        <a:spcPct val="30000"/>
      </a:spcBef>
      <a:spcAft>
        <a:spcPct val="0"/>
      </a:spcAft>
      <a:defRPr sz="2900" kern="1200">
        <a:solidFill>
          <a:schemeClr val="tx1"/>
        </a:solidFill>
        <a:latin typeface="Arial" charset="0"/>
        <a:ea typeface="宋体" pitchFamily="2" charset="-122"/>
        <a:cs typeface="+mn-cs"/>
      </a:defRPr>
    </a:lvl5pPr>
    <a:lvl6pPr marL="5442280" algn="l" defTabSz="2176912" rtl="0" eaLnBrk="1" latinLnBrk="0" hangingPunct="1">
      <a:defRPr sz="2900" kern="1200">
        <a:solidFill>
          <a:schemeClr val="tx1"/>
        </a:solidFill>
        <a:latin typeface="+mn-lt"/>
        <a:ea typeface="+mn-ea"/>
        <a:cs typeface="+mn-cs"/>
      </a:defRPr>
    </a:lvl6pPr>
    <a:lvl7pPr marL="6530736" algn="l" defTabSz="2176912" rtl="0" eaLnBrk="1" latinLnBrk="0" hangingPunct="1">
      <a:defRPr sz="2900" kern="1200">
        <a:solidFill>
          <a:schemeClr val="tx1"/>
        </a:solidFill>
        <a:latin typeface="+mn-lt"/>
        <a:ea typeface="+mn-ea"/>
        <a:cs typeface="+mn-cs"/>
      </a:defRPr>
    </a:lvl7pPr>
    <a:lvl8pPr marL="7619192" algn="l" defTabSz="2176912" rtl="0" eaLnBrk="1" latinLnBrk="0" hangingPunct="1">
      <a:defRPr sz="2900" kern="1200">
        <a:solidFill>
          <a:schemeClr val="tx1"/>
        </a:solidFill>
        <a:latin typeface="+mn-lt"/>
        <a:ea typeface="+mn-ea"/>
        <a:cs typeface="+mn-cs"/>
      </a:defRPr>
    </a:lvl8pPr>
    <a:lvl9pPr marL="8707648" algn="l" defTabSz="2176912" rtl="0" eaLnBrk="1" latinLnBrk="0" hangingPunct="1">
      <a:defRPr sz="2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smtClean="0"/>
          </a:p>
        </p:txBody>
      </p:sp>
      <p:sp>
        <p:nvSpPr>
          <p:cNvPr id="7066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fld id="{75B3B4A0-E5D7-4775-8DC7-D042A1E0C4B0}" type="datetime1">
              <a:rPr lang="en-US" altLang="zh-CN" sz="1200" b="0" smtClean="0">
                <a:latin typeface="Times New Roman" pitchFamily="18" charset="0"/>
              </a:rPr>
              <a:pPr/>
              <a:t>3/26/2019</a:t>
            </a:fld>
            <a:endParaRPr lang="en-US" altLang="zh-CN" sz="1200" b="0" smtClean="0">
              <a:latin typeface="Times New Roman" pitchFamily="18" charset="0"/>
            </a:endParaRPr>
          </a:p>
        </p:txBody>
      </p:sp>
      <p:sp>
        <p:nvSpPr>
          <p:cNvPr id="70661" name="灯片编号占位符 4"/>
          <p:cNvSpPr>
            <a:spLocks noGrp="1"/>
          </p:cNvSpPr>
          <p:nvPr>
            <p:ph type="sldNum" sz="quarter" idx="4294967295"/>
          </p:nvPr>
        </p:nvSpPr>
        <p:spPr bwMode="auto">
          <a:xfrm>
            <a:off x="4188884" y="6453188"/>
            <a:ext cx="39624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fld id="{55B03049-E34E-4683-8F18-F90944AE9CB2}" type="slidenum">
              <a:rPr lang="zh-CN" altLang="en-US" sz="1200" b="0">
                <a:latin typeface="Times New Roman" pitchFamily="18" charset="0"/>
              </a:rPr>
              <a:pPr/>
              <a:t>45</a:t>
            </a:fld>
            <a:endParaRPr lang="en-US" altLang="zh-CN" sz="1200" b="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828443" y="4261345"/>
            <a:ext cx="20722352" cy="294039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3656886" y="7773300"/>
            <a:ext cx="17065467" cy="3505606"/>
          </a:xfrm>
        </p:spPr>
        <p:txBody>
          <a:bodyPr/>
          <a:lstStyle>
            <a:lvl1pPr marL="0" indent="0" algn="ctr">
              <a:buNone/>
              <a:defRPr/>
            </a:lvl1pPr>
            <a:lvl2pPr marL="1088456" indent="0" algn="ctr">
              <a:buNone/>
              <a:defRPr/>
            </a:lvl2pPr>
            <a:lvl3pPr marL="2176912" indent="0" algn="ctr">
              <a:buNone/>
              <a:defRPr/>
            </a:lvl3pPr>
            <a:lvl4pPr marL="3265368" indent="0" algn="ctr">
              <a:buNone/>
              <a:defRPr/>
            </a:lvl4pPr>
            <a:lvl5pPr marL="4353824" indent="0" algn="ctr">
              <a:buNone/>
              <a:defRPr/>
            </a:lvl5pPr>
            <a:lvl6pPr marL="5442280" indent="0" algn="ctr">
              <a:buNone/>
              <a:defRPr/>
            </a:lvl6pPr>
            <a:lvl7pPr marL="6530736" indent="0" algn="ctr">
              <a:buNone/>
              <a:defRPr/>
            </a:lvl7pPr>
            <a:lvl8pPr marL="7619192" indent="0" algn="ctr">
              <a:buNone/>
              <a:defRPr/>
            </a:lvl8pPr>
            <a:lvl9pPr marL="8707648"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sldNum" sz="quarter" idx="10"/>
          </p:nvPr>
        </p:nvSpPr>
        <p:spPr>
          <a:ln/>
        </p:spPr>
        <p:txBody>
          <a:bodyPr/>
          <a:lstStyle>
            <a:lvl1pPr>
              <a:defRPr/>
            </a:lvl1pPr>
          </a:lstStyle>
          <a:p>
            <a:pPr>
              <a:defRPr/>
            </a:pPr>
            <a:fld id="{EE1F6CA0-AB60-4D92-AD58-A615C5607EF8}" type="slidenum">
              <a:rPr lang="en-US" altLang="zh-CN"/>
              <a:pPr>
                <a:defRPr/>
              </a:pPr>
              <a:t>‹#›</a:t>
            </a:fld>
            <a:endParaRPr lang="en-US" altLang="zh-CN"/>
          </a:p>
        </p:txBody>
      </p:sp>
    </p:spTree>
    <p:extLst>
      <p:ext uri="{BB962C8B-B14F-4D97-AF65-F5344CB8AC3E}">
        <p14:creationId xmlns:p14="http://schemas.microsoft.com/office/powerpoint/2010/main" val="1410007557"/>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sldNum" sz="quarter" idx="10"/>
          </p:nvPr>
        </p:nvSpPr>
        <p:spPr>
          <a:ln/>
        </p:spPr>
        <p:txBody>
          <a:bodyPr/>
          <a:lstStyle>
            <a:lvl1pPr>
              <a:defRPr/>
            </a:lvl1pPr>
          </a:lstStyle>
          <a:p>
            <a:pPr>
              <a:defRPr/>
            </a:pPr>
            <a:fld id="{EC181C1D-33B8-4A8E-ABB0-14408FD575A9}" type="slidenum">
              <a:rPr lang="en-US" altLang="zh-CN"/>
              <a:pPr>
                <a:defRPr/>
              </a:pPr>
              <a:t>‹#›</a:t>
            </a:fld>
            <a:endParaRPr lang="en-US" altLang="zh-CN"/>
          </a:p>
        </p:txBody>
      </p:sp>
    </p:spTree>
    <p:extLst>
      <p:ext uri="{BB962C8B-B14F-4D97-AF65-F5344CB8AC3E}">
        <p14:creationId xmlns:p14="http://schemas.microsoft.com/office/powerpoint/2010/main" val="1436888371"/>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996618" y="0"/>
            <a:ext cx="5997463" cy="1290787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17590297" cy="1290787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sldNum" sz="quarter" idx="10"/>
          </p:nvPr>
        </p:nvSpPr>
        <p:spPr>
          <a:ln/>
        </p:spPr>
        <p:txBody>
          <a:bodyPr/>
          <a:lstStyle>
            <a:lvl1pPr>
              <a:defRPr/>
            </a:lvl1pPr>
          </a:lstStyle>
          <a:p>
            <a:pPr>
              <a:defRPr/>
            </a:pPr>
            <a:fld id="{5770CFC7-C7EE-41AB-B792-B1D4E610F08E}" type="slidenum">
              <a:rPr lang="en-US" altLang="zh-CN"/>
              <a:pPr>
                <a:defRPr/>
              </a:pPr>
              <a:t>‹#›</a:t>
            </a:fld>
            <a:endParaRPr lang="en-US" altLang="zh-CN"/>
          </a:p>
        </p:txBody>
      </p:sp>
    </p:spTree>
    <p:extLst>
      <p:ext uri="{BB962C8B-B14F-4D97-AF65-F5344CB8AC3E}">
        <p14:creationId xmlns:p14="http://schemas.microsoft.com/office/powerpoint/2010/main" val="2577780729"/>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23994081" cy="1290787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sldNum" sz="quarter" idx="10"/>
          </p:nvPr>
        </p:nvSpPr>
        <p:spPr>
          <a:ln/>
        </p:spPr>
        <p:txBody>
          <a:bodyPr/>
          <a:lstStyle>
            <a:lvl1pPr>
              <a:defRPr/>
            </a:lvl1pPr>
          </a:lstStyle>
          <a:p>
            <a:pPr>
              <a:defRPr/>
            </a:pPr>
            <a:fld id="{6BB6D3FC-FA5B-49D2-A934-CDBA07207CF8}" type="slidenum">
              <a:rPr lang="en-US" altLang="zh-CN"/>
              <a:pPr>
                <a:defRPr/>
              </a:pPr>
              <a:t>‹#›</a:t>
            </a:fld>
            <a:endParaRPr lang="en-US" altLang="zh-CN"/>
          </a:p>
        </p:txBody>
      </p:sp>
    </p:spTree>
    <p:extLst>
      <p:ext uri="{BB962C8B-B14F-4D97-AF65-F5344CB8AC3E}">
        <p14:creationId xmlns:p14="http://schemas.microsoft.com/office/powerpoint/2010/main" val="3634309392"/>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22770885" cy="167342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78274" y="2394228"/>
            <a:ext cx="23515807" cy="510281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8274" y="7801879"/>
            <a:ext cx="23515807" cy="51059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sldNum" sz="quarter" idx="10"/>
          </p:nvPr>
        </p:nvSpPr>
        <p:spPr>
          <a:ln/>
        </p:spPr>
        <p:txBody>
          <a:bodyPr/>
          <a:lstStyle>
            <a:lvl1pPr>
              <a:defRPr/>
            </a:lvl1pPr>
          </a:lstStyle>
          <a:p>
            <a:pPr>
              <a:defRPr/>
            </a:pPr>
            <a:fld id="{649E7022-2376-42CA-931D-10000B4BB61C}" type="slidenum">
              <a:rPr lang="en-US" altLang="zh-CN"/>
              <a:pPr>
                <a:defRPr/>
              </a:pPr>
              <a:t>‹#›</a:t>
            </a:fld>
            <a:endParaRPr lang="en-US" altLang="zh-CN"/>
          </a:p>
        </p:txBody>
      </p:sp>
    </p:spTree>
    <p:extLst>
      <p:ext uri="{BB962C8B-B14F-4D97-AF65-F5344CB8AC3E}">
        <p14:creationId xmlns:p14="http://schemas.microsoft.com/office/powerpoint/2010/main" val="2400077673"/>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22770885" cy="167342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78276" y="2394228"/>
            <a:ext cx="11554743" cy="1051364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12439340" y="2394228"/>
            <a:ext cx="11554743" cy="510281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2439340" y="7801879"/>
            <a:ext cx="11554743" cy="51059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sldNum" sz="quarter" idx="10"/>
          </p:nvPr>
        </p:nvSpPr>
        <p:spPr>
          <a:ln/>
        </p:spPr>
        <p:txBody>
          <a:bodyPr/>
          <a:lstStyle>
            <a:lvl1pPr>
              <a:defRPr/>
            </a:lvl1pPr>
          </a:lstStyle>
          <a:p>
            <a:pPr>
              <a:defRPr/>
            </a:pPr>
            <a:fld id="{64695C26-0264-4B85-B863-360CF1E1494A}" type="slidenum">
              <a:rPr lang="en-US" altLang="zh-CN"/>
              <a:pPr>
                <a:defRPr/>
              </a:pPr>
              <a:t>‹#›</a:t>
            </a:fld>
            <a:endParaRPr lang="en-US" altLang="zh-CN"/>
          </a:p>
        </p:txBody>
      </p:sp>
    </p:spTree>
    <p:extLst>
      <p:ext uri="{BB962C8B-B14F-4D97-AF65-F5344CB8AC3E}">
        <p14:creationId xmlns:p14="http://schemas.microsoft.com/office/powerpoint/2010/main" val="3205751215"/>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sldNum" sz="quarter" idx="10"/>
          </p:nvPr>
        </p:nvSpPr>
        <p:spPr>
          <a:ln/>
        </p:spPr>
        <p:txBody>
          <a:bodyPr/>
          <a:lstStyle>
            <a:lvl1pPr>
              <a:defRPr/>
            </a:lvl1pPr>
          </a:lstStyle>
          <a:p>
            <a:pPr>
              <a:defRPr/>
            </a:pPr>
            <a:fld id="{BA595B31-12DA-4B51-BC84-81C0F7C7FF48}" type="slidenum">
              <a:rPr lang="en-US" altLang="zh-CN"/>
              <a:pPr>
                <a:defRPr/>
              </a:pPr>
              <a:t>‹#›</a:t>
            </a:fld>
            <a:endParaRPr lang="en-US" altLang="zh-CN"/>
          </a:p>
        </p:txBody>
      </p:sp>
    </p:spTree>
    <p:extLst>
      <p:ext uri="{BB962C8B-B14F-4D97-AF65-F5344CB8AC3E}">
        <p14:creationId xmlns:p14="http://schemas.microsoft.com/office/powerpoint/2010/main" val="4129486815"/>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925792" y="8814822"/>
            <a:ext cx="20722352" cy="2724465"/>
          </a:xfrm>
        </p:spPr>
        <p:txBody>
          <a:bodyPr anchor="t"/>
          <a:lstStyle>
            <a:lvl1pPr algn="l">
              <a:defRPr sz="95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925792" y="5814100"/>
            <a:ext cx="20722352" cy="3000721"/>
          </a:xfrm>
        </p:spPr>
        <p:txBody>
          <a:bodyPr anchor="b"/>
          <a:lstStyle>
            <a:lvl1pPr marL="0" indent="0">
              <a:buNone/>
              <a:defRPr sz="4800"/>
            </a:lvl1pPr>
            <a:lvl2pPr marL="1088456" indent="0">
              <a:buNone/>
              <a:defRPr sz="4300"/>
            </a:lvl2pPr>
            <a:lvl3pPr marL="2176912" indent="0">
              <a:buNone/>
              <a:defRPr sz="3800"/>
            </a:lvl3pPr>
            <a:lvl4pPr marL="3265368" indent="0">
              <a:buNone/>
              <a:defRPr sz="3300"/>
            </a:lvl4pPr>
            <a:lvl5pPr marL="4353824" indent="0">
              <a:buNone/>
              <a:defRPr sz="3300"/>
            </a:lvl5pPr>
            <a:lvl6pPr marL="5442280" indent="0">
              <a:buNone/>
              <a:defRPr sz="3300"/>
            </a:lvl6pPr>
            <a:lvl7pPr marL="6530736" indent="0">
              <a:buNone/>
              <a:defRPr sz="3300"/>
            </a:lvl7pPr>
            <a:lvl8pPr marL="7619192" indent="0">
              <a:buNone/>
              <a:defRPr sz="3300"/>
            </a:lvl8pPr>
            <a:lvl9pPr marL="8707648" indent="0">
              <a:buNone/>
              <a:defRPr sz="3300"/>
            </a:lvl9pPr>
          </a:lstStyle>
          <a:p>
            <a:pPr lvl="0"/>
            <a:r>
              <a:rPr lang="zh-CN" altLang="en-US" smtClean="0"/>
              <a:t>单击此处编辑母版文本样式</a:t>
            </a:r>
          </a:p>
        </p:txBody>
      </p:sp>
      <p:sp>
        <p:nvSpPr>
          <p:cNvPr id="4" name="Rectangle 5"/>
          <p:cNvSpPr>
            <a:spLocks noGrp="1" noChangeArrowheads="1"/>
          </p:cNvSpPr>
          <p:nvPr>
            <p:ph type="sldNum" sz="quarter" idx="10"/>
          </p:nvPr>
        </p:nvSpPr>
        <p:spPr>
          <a:ln/>
        </p:spPr>
        <p:txBody>
          <a:bodyPr/>
          <a:lstStyle>
            <a:lvl1pPr>
              <a:defRPr/>
            </a:lvl1pPr>
          </a:lstStyle>
          <a:p>
            <a:pPr>
              <a:defRPr/>
            </a:pPr>
            <a:fld id="{4BE39ED5-EA4F-4A90-B549-CBF8D5EDA6F5}" type="slidenum">
              <a:rPr lang="en-US" altLang="zh-CN"/>
              <a:pPr>
                <a:defRPr/>
              </a:pPr>
              <a:t>‹#›</a:t>
            </a:fld>
            <a:endParaRPr lang="en-US" altLang="zh-CN"/>
          </a:p>
        </p:txBody>
      </p:sp>
    </p:spTree>
    <p:extLst>
      <p:ext uri="{BB962C8B-B14F-4D97-AF65-F5344CB8AC3E}">
        <p14:creationId xmlns:p14="http://schemas.microsoft.com/office/powerpoint/2010/main" val="904035332"/>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8276" y="2394228"/>
            <a:ext cx="11554743" cy="10513643"/>
          </a:xfrm>
        </p:spPr>
        <p:txBody>
          <a:bodyPr/>
          <a:lstStyle>
            <a:lvl1pPr>
              <a:defRPr sz="6700"/>
            </a:lvl1pPr>
            <a:lvl2pPr>
              <a:defRPr sz="5700"/>
            </a:lvl2pPr>
            <a:lvl3pPr>
              <a:defRPr sz="4800"/>
            </a:lvl3pPr>
            <a:lvl4pPr>
              <a:defRPr sz="4300"/>
            </a:lvl4pPr>
            <a:lvl5pPr>
              <a:defRPr sz="4300"/>
            </a:lvl5pPr>
            <a:lvl6pPr>
              <a:defRPr sz="4300"/>
            </a:lvl6pPr>
            <a:lvl7pPr>
              <a:defRPr sz="4300"/>
            </a:lvl7pPr>
            <a:lvl8pPr>
              <a:defRPr sz="4300"/>
            </a:lvl8pPr>
            <a:lvl9pPr>
              <a:defRPr sz="4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12439340" y="2394228"/>
            <a:ext cx="11554743" cy="10513643"/>
          </a:xfrm>
        </p:spPr>
        <p:txBody>
          <a:bodyPr/>
          <a:lstStyle>
            <a:lvl1pPr>
              <a:defRPr sz="6700"/>
            </a:lvl1pPr>
            <a:lvl2pPr>
              <a:defRPr sz="5700"/>
            </a:lvl2pPr>
            <a:lvl3pPr>
              <a:defRPr sz="4800"/>
            </a:lvl3pPr>
            <a:lvl4pPr>
              <a:defRPr sz="4300"/>
            </a:lvl4pPr>
            <a:lvl5pPr>
              <a:defRPr sz="4300"/>
            </a:lvl5pPr>
            <a:lvl6pPr>
              <a:defRPr sz="4300"/>
            </a:lvl6pPr>
            <a:lvl7pPr>
              <a:defRPr sz="4300"/>
            </a:lvl7pPr>
            <a:lvl8pPr>
              <a:defRPr sz="4300"/>
            </a:lvl8pPr>
            <a:lvl9pPr>
              <a:defRPr sz="4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sldNum" sz="quarter" idx="10"/>
          </p:nvPr>
        </p:nvSpPr>
        <p:spPr>
          <a:ln/>
        </p:spPr>
        <p:txBody>
          <a:bodyPr/>
          <a:lstStyle>
            <a:lvl1pPr>
              <a:defRPr/>
            </a:lvl1pPr>
          </a:lstStyle>
          <a:p>
            <a:pPr>
              <a:defRPr/>
            </a:pPr>
            <a:fld id="{A25610D5-8724-4204-B8AD-E2A003733FDC}" type="slidenum">
              <a:rPr lang="en-US" altLang="zh-CN"/>
              <a:pPr>
                <a:defRPr/>
              </a:pPr>
              <a:t>‹#›</a:t>
            </a:fld>
            <a:endParaRPr lang="en-US" altLang="zh-CN"/>
          </a:p>
        </p:txBody>
      </p:sp>
    </p:spTree>
    <p:extLst>
      <p:ext uri="{BB962C8B-B14F-4D97-AF65-F5344CB8AC3E}">
        <p14:creationId xmlns:p14="http://schemas.microsoft.com/office/powerpoint/2010/main" val="114858948"/>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18962" y="549339"/>
            <a:ext cx="21941314" cy="228626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218962" y="3070582"/>
            <a:ext cx="10771731" cy="1279672"/>
          </a:xfrm>
        </p:spPr>
        <p:txBody>
          <a:bodyPr anchor="b"/>
          <a:lstStyle>
            <a:lvl1pPr marL="0" indent="0">
              <a:buNone/>
              <a:defRPr sz="5700" b="1"/>
            </a:lvl1pPr>
            <a:lvl2pPr marL="1088456" indent="0">
              <a:buNone/>
              <a:defRPr sz="4800" b="1"/>
            </a:lvl2pPr>
            <a:lvl3pPr marL="2176912" indent="0">
              <a:buNone/>
              <a:defRPr sz="4300" b="1"/>
            </a:lvl3pPr>
            <a:lvl4pPr marL="3265368" indent="0">
              <a:buNone/>
              <a:defRPr sz="3800" b="1"/>
            </a:lvl4pPr>
            <a:lvl5pPr marL="4353824" indent="0">
              <a:buNone/>
              <a:defRPr sz="3800" b="1"/>
            </a:lvl5pPr>
            <a:lvl6pPr marL="5442280" indent="0">
              <a:buNone/>
              <a:defRPr sz="3800" b="1"/>
            </a:lvl6pPr>
            <a:lvl7pPr marL="6530736" indent="0">
              <a:buNone/>
              <a:defRPr sz="3800" b="1"/>
            </a:lvl7pPr>
            <a:lvl8pPr marL="7619192" indent="0">
              <a:buNone/>
              <a:defRPr sz="3800" b="1"/>
            </a:lvl8pPr>
            <a:lvl9pPr marL="8707648" indent="0">
              <a:buNone/>
              <a:defRPr sz="3800" b="1"/>
            </a:lvl9pPr>
          </a:lstStyle>
          <a:p>
            <a:pPr lvl="0"/>
            <a:r>
              <a:rPr lang="zh-CN" altLang="en-US" smtClean="0"/>
              <a:t>单击此处编辑母版文本样式</a:t>
            </a:r>
          </a:p>
        </p:txBody>
      </p:sp>
      <p:sp>
        <p:nvSpPr>
          <p:cNvPr id="4" name="内容占位符 3"/>
          <p:cNvSpPr>
            <a:spLocks noGrp="1"/>
          </p:cNvSpPr>
          <p:nvPr>
            <p:ph sz="half" idx="2"/>
          </p:nvPr>
        </p:nvSpPr>
        <p:spPr>
          <a:xfrm>
            <a:off x="1218962" y="4350254"/>
            <a:ext cx="10771731" cy="7903491"/>
          </a:xfrm>
        </p:spPr>
        <p:txBody>
          <a:bodyPr/>
          <a:lstStyle>
            <a:lvl1pPr>
              <a:defRPr sz="5700"/>
            </a:lvl1pPr>
            <a:lvl2pPr>
              <a:defRPr sz="4800"/>
            </a:lvl2pPr>
            <a:lvl3pPr>
              <a:defRPr sz="4300"/>
            </a:lvl3pPr>
            <a:lvl4pPr>
              <a:defRPr sz="3800"/>
            </a:lvl4pPr>
            <a:lvl5pPr>
              <a:defRPr sz="3800"/>
            </a:lvl5pPr>
            <a:lvl6pPr>
              <a:defRPr sz="3800"/>
            </a:lvl6pPr>
            <a:lvl7pPr>
              <a:defRPr sz="3800"/>
            </a:lvl7pPr>
            <a:lvl8pPr>
              <a:defRPr sz="3800"/>
            </a:lvl8pPr>
            <a:lvl9pPr>
              <a:defRPr sz="3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12384316" y="3070582"/>
            <a:ext cx="10775962" cy="1279672"/>
          </a:xfrm>
        </p:spPr>
        <p:txBody>
          <a:bodyPr anchor="b"/>
          <a:lstStyle>
            <a:lvl1pPr marL="0" indent="0">
              <a:buNone/>
              <a:defRPr sz="5700" b="1"/>
            </a:lvl1pPr>
            <a:lvl2pPr marL="1088456" indent="0">
              <a:buNone/>
              <a:defRPr sz="4800" b="1"/>
            </a:lvl2pPr>
            <a:lvl3pPr marL="2176912" indent="0">
              <a:buNone/>
              <a:defRPr sz="4300" b="1"/>
            </a:lvl3pPr>
            <a:lvl4pPr marL="3265368" indent="0">
              <a:buNone/>
              <a:defRPr sz="3800" b="1"/>
            </a:lvl4pPr>
            <a:lvl5pPr marL="4353824" indent="0">
              <a:buNone/>
              <a:defRPr sz="3800" b="1"/>
            </a:lvl5pPr>
            <a:lvl6pPr marL="5442280" indent="0">
              <a:buNone/>
              <a:defRPr sz="3800" b="1"/>
            </a:lvl6pPr>
            <a:lvl7pPr marL="6530736" indent="0">
              <a:buNone/>
              <a:defRPr sz="3800" b="1"/>
            </a:lvl7pPr>
            <a:lvl8pPr marL="7619192" indent="0">
              <a:buNone/>
              <a:defRPr sz="3800" b="1"/>
            </a:lvl8pPr>
            <a:lvl9pPr marL="8707648" indent="0">
              <a:buNone/>
              <a:defRPr sz="3800" b="1"/>
            </a:lvl9pPr>
          </a:lstStyle>
          <a:p>
            <a:pPr lvl="0"/>
            <a:r>
              <a:rPr lang="zh-CN" altLang="en-US" smtClean="0"/>
              <a:t>单击此处编辑母版文本样式</a:t>
            </a:r>
          </a:p>
        </p:txBody>
      </p:sp>
      <p:sp>
        <p:nvSpPr>
          <p:cNvPr id="6" name="内容占位符 5"/>
          <p:cNvSpPr>
            <a:spLocks noGrp="1"/>
          </p:cNvSpPr>
          <p:nvPr>
            <p:ph sz="quarter" idx="4"/>
          </p:nvPr>
        </p:nvSpPr>
        <p:spPr>
          <a:xfrm>
            <a:off x="12384316" y="4350254"/>
            <a:ext cx="10775962" cy="7903491"/>
          </a:xfrm>
        </p:spPr>
        <p:txBody>
          <a:bodyPr/>
          <a:lstStyle>
            <a:lvl1pPr>
              <a:defRPr sz="5700"/>
            </a:lvl1pPr>
            <a:lvl2pPr>
              <a:defRPr sz="4800"/>
            </a:lvl2pPr>
            <a:lvl3pPr>
              <a:defRPr sz="4300"/>
            </a:lvl3pPr>
            <a:lvl4pPr>
              <a:defRPr sz="3800"/>
            </a:lvl4pPr>
            <a:lvl5pPr>
              <a:defRPr sz="3800"/>
            </a:lvl5pPr>
            <a:lvl6pPr>
              <a:defRPr sz="3800"/>
            </a:lvl6pPr>
            <a:lvl7pPr>
              <a:defRPr sz="3800"/>
            </a:lvl7pPr>
            <a:lvl8pPr>
              <a:defRPr sz="3800"/>
            </a:lvl8pPr>
            <a:lvl9pPr>
              <a:defRPr sz="3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sldNum" sz="quarter" idx="10"/>
          </p:nvPr>
        </p:nvSpPr>
        <p:spPr>
          <a:ln/>
        </p:spPr>
        <p:txBody>
          <a:bodyPr/>
          <a:lstStyle>
            <a:lvl1pPr>
              <a:defRPr/>
            </a:lvl1pPr>
          </a:lstStyle>
          <a:p>
            <a:pPr>
              <a:defRPr/>
            </a:pPr>
            <a:fld id="{EB00A152-398D-48BB-8845-F75CA7F8E8E8}" type="slidenum">
              <a:rPr lang="en-US" altLang="zh-CN"/>
              <a:pPr>
                <a:defRPr/>
              </a:pPr>
              <a:t>‹#›</a:t>
            </a:fld>
            <a:endParaRPr lang="en-US" altLang="zh-CN"/>
          </a:p>
        </p:txBody>
      </p:sp>
    </p:spTree>
    <p:extLst>
      <p:ext uri="{BB962C8B-B14F-4D97-AF65-F5344CB8AC3E}">
        <p14:creationId xmlns:p14="http://schemas.microsoft.com/office/powerpoint/2010/main" val="58828337"/>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sldNum" sz="quarter" idx="10"/>
          </p:nvPr>
        </p:nvSpPr>
        <p:spPr>
          <a:ln/>
        </p:spPr>
        <p:txBody>
          <a:bodyPr/>
          <a:lstStyle>
            <a:lvl1pPr>
              <a:defRPr/>
            </a:lvl1pPr>
          </a:lstStyle>
          <a:p>
            <a:pPr>
              <a:defRPr/>
            </a:pPr>
            <a:fld id="{6A54AA66-044D-432B-9DF3-D59DDA0683E5}" type="slidenum">
              <a:rPr lang="en-US" altLang="zh-CN"/>
              <a:pPr>
                <a:defRPr/>
              </a:pPr>
              <a:t>‹#›</a:t>
            </a:fld>
            <a:endParaRPr lang="en-US" altLang="zh-CN"/>
          </a:p>
        </p:txBody>
      </p:sp>
    </p:spTree>
    <p:extLst>
      <p:ext uri="{BB962C8B-B14F-4D97-AF65-F5344CB8AC3E}">
        <p14:creationId xmlns:p14="http://schemas.microsoft.com/office/powerpoint/2010/main" val="137309315"/>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B0AFCD44-24F8-49A0-B639-B5F31D9B96BC}" type="slidenum">
              <a:rPr lang="en-US" altLang="zh-CN"/>
              <a:pPr>
                <a:defRPr/>
              </a:pPr>
              <a:t>‹#›</a:t>
            </a:fld>
            <a:endParaRPr lang="en-US" altLang="zh-CN"/>
          </a:p>
        </p:txBody>
      </p:sp>
    </p:spTree>
    <p:extLst>
      <p:ext uri="{BB962C8B-B14F-4D97-AF65-F5344CB8AC3E}">
        <p14:creationId xmlns:p14="http://schemas.microsoft.com/office/powerpoint/2010/main" val="4150463309"/>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8963" y="546163"/>
            <a:ext cx="8020601" cy="2324369"/>
          </a:xfrm>
        </p:spPr>
        <p:txBody>
          <a:bodyPr anchor="b"/>
          <a:lstStyle>
            <a:lvl1pPr algn="l">
              <a:defRPr sz="48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9531605" y="546164"/>
            <a:ext cx="13628671" cy="11707581"/>
          </a:xfrm>
        </p:spPr>
        <p:txBody>
          <a:bodyPr/>
          <a:lstStyle>
            <a:lvl1pPr>
              <a:defRPr sz="7600"/>
            </a:lvl1pPr>
            <a:lvl2pPr>
              <a:defRPr sz="6700"/>
            </a:lvl2pPr>
            <a:lvl3pPr>
              <a:defRPr sz="5700"/>
            </a:lvl3pPr>
            <a:lvl4pPr>
              <a:defRPr sz="4800"/>
            </a:lvl4pPr>
            <a:lvl5pPr>
              <a:defRPr sz="4800"/>
            </a:lvl5pPr>
            <a:lvl6pPr>
              <a:defRPr sz="4800"/>
            </a:lvl6pPr>
            <a:lvl7pPr>
              <a:defRPr sz="4800"/>
            </a:lvl7pPr>
            <a:lvl8pPr>
              <a:defRPr sz="4800"/>
            </a:lvl8pPr>
            <a:lvl9pPr>
              <a:defRPr sz="4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1218963" y="2870533"/>
            <a:ext cx="8020601" cy="9383212"/>
          </a:xfrm>
        </p:spPr>
        <p:txBody>
          <a:bodyPr/>
          <a:lstStyle>
            <a:lvl1pPr marL="0" indent="0">
              <a:buNone/>
              <a:defRPr sz="3300"/>
            </a:lvl1pPr>
            <a:lvl2pPr marL="1088456" indent="0">
              <a:buNone/>
              <a:defRPr sz="2900"/>
            </a:lvl2pPr>
            <a:lvl3pPr marL="2176912" indent="0">
              <a:buNone/>
              <a:defRPr sz="2400"/>
            </a:lvl3pPr>
            <a:lvl4pPr marL="3265368" indent="0">
              <a:buNone/>
              <a:defRPr sz="2100"/>
            </a:lvl4pPr>
            <a:lvl5pPr marL="4353824" indent="0">
              <a:buNone/>
              <a:defRPr sz="2100"/>
            </a:lvl5pPr>
            <a:lvl6pPr marL="5442280" indent="0">
              <a:buNone/>
              <a:defRPr sz="2100"/>
            </a:lvl6pPr>
            <a:lvl7pPr marL="6530736" indent="0">
              <a:buNone/>
              <a:defRPr sz="2100"/>
            </a:lvl7pPr>
            <a:lvl8pPr marL="7619192" indent="0">
              <a:buNone/>
              <a:defRPr sz="2100"/>
            </a:lvl8pPr>
            <a:lvl9pPr marL="8707648" indent="0">
              <a:buNone/>
              <a:defRPr sz="2100"/>
            </a:lvl9pPr>
          </a:lstStyle>
          <a:p>
            <a:pPr lvl="0"/>
            <a:r>
              <a:rPr lang="zh-CN" altLang="en-US" smtClean="0"/>
              <a:t>单击此处编辑母版文本样式</a:t>
            </a:r>
          </a:p>
        </p:txBody>
      </p:sp>
      <p:sp>
        <p:nvSpPr>
          <p:cNvPr id="5" name="Rectangle 5"/>
          <p:cNvSpPr>
            <a:spLocks noGrp="1" noChangeArrowheads="1"/>
          </p:cNvSpPr>
          <p:nvPr>
            <p:ph type="sldNum" sz="quarter" idx="10"/>
          </p:nvPr>
        </p:nvSpPr>
        <p:spPr>
          <a:ln/>
        </p:spPr>
        <p:txBody>
          <a:bodyPr/>
          <a:lstStyle>
            <a:lvl1pPr>
              <a:defRPr/>
            </a:lvl1pPr>
          </a:lstStyle>
          <a:p>
            <a:pPr>
              <a:defRPr/>
            </a:pPr>
            <a:fld id="{F143ACDB-6DE1-48E9-8D17-EB341F6FC45E}" type="slidenum">
              <a:rPr lang="en-US" altLang="zh-CN"/>
              <a:pPr>
                <a:defRPr/>
              </a:pPr>
              <a:t>‹#›</a:t>
            </a:fld>
            <a:endParaRPr lang="en-US" altLang="zh-CN"/>
          </a:p>
        </p:txBody>
      </p:sp>
    </p:spTree>
    <p:extLst>
      <p:ext uri="{BB962C8B-B14F-4D97-AF65-F5344CB8AC3E}">
        <p14:creationId xmlns:p14="http://schemas.microsoft.com/office/powerpoint/2010/main" val="277696059"/>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8501" y="9602312"/>
            <a:ext cx="14627543" cy="1133607"/>
          </a:xfrm>
        </p:spPr>
        <p:txBody>
          <a:bodyPr anchor="b"/>
          <a:lstStyle>
            <a:lvl1pPr algn="l">
              <a:defRPr sz="48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4778501" y="1225692"/>
            <a:ext cx="14627543" cy="8230553"/>
          </a:xfrm>
        </p:spPr>
        <p:txBody>
          <a:bodyPr/>
          <a:lstStyle>
            <a:lvl1pPr marL="0" indent="0">
              <a:buNone/>
              <a:defRPr sz="7600"/>
            </a:lvl1pPr>
            <a:lvl2pPr marL="1088456" indent="0">
              <a:buNone/>
              <a:defRPr sz="6700"/>
            </a:lvl2pPr>
            <a:lvl3pPr marL="2176912" indent="0">
              <a:buNone/>
              <a:defRPr sz="5700"/>
            </a:lvl3pPr>
            <a:lvl4pPr marL="3265368" indent="0">
              <a:buNone/>
              <a:defRPr sz="4800"/>
            </a:lvl4pPr>
            <a:lvl5pPr marL="4353824" indent="0">
              <a:buNone/>
              <a:defRPr sz="4800"/>
            </a:lvl5pPr>
            <a:lvl6pPr marL="5442280" indent="0">
              <a:buNone/>
              <a:defRPr sz="4800"/>
            </a:lvl6pPr>
            <a:lvl7pPr marL="6530736" indent="0">
              <a:buNone/>
              <a:defRPr sz="4800"/>
            </a:lvl7pPr>
            <a:lvl8pPr marL="7619192" indent="0">
              <a:buNone/>
              <a:defRPr sz="4800"/>
            </a:lvl8pPr>
            <a:lvl9pPr marL="8707648" indent="0">
              <a:buNone/>
              <a:defRPr sz="4800"/>
            </a:lvl9pPr>
          </a:lstStyle>
          <a:p>
            <a:pPr lvl="0"/>
            <a:endParaRPr lang="zh-CN" altLang="en-US" noProof="0" smtClean="0"/>
          </a:p>
        </p:txBody>
      </p:sp>
      <p:sp>
        <p:nvSpPr>
          <p:cNvPr id="4" name="文本占位符 3"/>
          <p:cNvSpPr>
            <a:spLocks noGrp="1"/>
          </p:cNvSpPr>
          <p:nvPr>
            <p:ph type="body" sz="half" idx="2"/>
          </p:nvPr>
        </p:nvSpPr>
        <p:spPr>
          <a:xfrm>
            <a:off x="4778501" y="10735919"/>
            <a:ext cx="14627543" cy="1609910"/>
          </a:xfrm>
        </p:spPr>
        <p:txBody>
          <a:bodyPr/>
          <a:lstStyle>
            <a:lvl1pPr marL="0" indent="0">
              <a:buNone/>
              <a:defRPr sz="3300"/>
            </a:lvl1pPr>
            <a:lvl2pPr marL="1088456" indent="0">
              <a:buNone/>
              <a:defRPr sz="2900"/>
            </a:lvl2pPr>
            <a:lvl3pPr marL="2176912" indent="0">
              <a:buNone/>
              <a:defRPr sz="2400"/>
            </a:lvl3pPr>
            <a:lvl4pPr marL="3265368" indent="0">
              <a:buNone/>
              <a:defRPr sz="2100"/>
            </a:lvl4pPr>
            <a:lvl5pPr marL="4353824" indent="0">
              <a:buNone/>
              <a:defRPr sz="2100"/>
            </a:lvl5pPr>
            <a:lvl6pPr marL="5442280" indent="0">
              <a:buNone/>
              <a:defRPr sz="2100"/>
            </a:lvl6pPr>
            <a:lvl7pPr marL="6530736" indent="0">
              <a:buNone/>
              <a:defRPr sz="2100"/>
            </a:lvl7pPr>
            <a:lvl8pPr marL="7619192" indent="0">
              <a:buNone/>
              <a:defRPr sz="2100"/>
            </a:lvl8pPr>
            <a:lvl9pPr marL="8707648" indent="0">
              <a:buNone/>
              <a:defRPr sz="2100"/>
            </a:lvl9pPr>
          </a:lstStyle>
          <a:p>
            <a:pPr lvl="0"/>
            <a:r>
              <a:rPr lang="zh-CN" altLang="en-US" smtClean="0"/>
              <a:t>单击此处编辑母版文本样式</a:t>
            </a:r>
          </a:p>
        </p:txBody>
      </p:sp>
      <p:sp>
        <p:nvSpPr>
          <p:cNvPr id="5" name="Rectangle 5"/>
          <p:cNvSpPr>
            <a:spLocks noGrp="1" noChangeArrowheads="1"/>
          </p:cNvSpPr>
          <p:nvPr>
            <p:ph type="sldNum" sz="quarter" idx="10"/>
          </p:nvPr>
        </p:nvSpPr>
        <p:spPr>
          <a:ln/>
        </p:spPr>
        <p:txBody>
          <a:bodyPr/>
          <a:lstStyle>
            <a:lvl1pPr>
              <a:defRPr/>
            </a:lvl1pPr>
          </a:lstStyle>
          <a:p>
            <a:pPr>
              <a:defRPr/>
            </a:pPr>
            <a:fld id="{82CF8BF7-AA73-4B5C-9495-D866086D798D}" type="slidenum">
              <a:rPr lang="en-US" altLang="zh-CN"/>
              <a:pPr>
                <a:defRPr/>
              </a:pPr>
              <a:t>‹#›</a:t>
            </a:fld>
            <a:endParaRPr lang="en-US" altLang="zh-CN"/>
          </a:p>
        </p:txBody>
      </p:sp>
    </p:spTree>
    <p:extLst>
      <p:ext uri="{BB962C8B-B14F-4D97-AF65-F5344CB8AC3E}">
        <p14:creationId xmlns:p14="http://schemas.microsoft.com/office/powerpoint/2010/main" val="1639167097"/>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5922" name="Rectangle 2"/>
          <p:cNvSpPr>
            <a:spLocks noChangeArrowheads="1"/>
          </p:cNvSpPr>
          <p:nvPr/>
        </p:nvSpPr>
        <p:spPr bwMode="auto">
          <a:xfrm>
            <a:off x="0" y="13107918"/>
            <a:ext cx="24379238" cy="727649"/>
          </a:xfrm>
          <a:prstGeom prst="rect">
            <a:avLst/>
          </a:prstGeom>
          <a:solidFill>
            <a:schemeClr val="tx1"/>
          </a:solidFill>
          <a:ln w="9525">
            <a:solidFill>
              <a:schemeClr val="tx1"/>
            </a:solidFill>
            <a:miter lim="800000"/>
            <a:headEnd/>
            <a:tailEnd/>
          </a:ln>
          <a:effectLst/>
        </p:spPr>
        <p:txBody>
          <a:bodyPr lIns="217691" tIns="108846" rIns="217691" bIns="108846">
            <a:spAutoFit/>
          </a:bodyPr>
          <a:lstStyle/>
          <a:p>
            <a:pPr algn="ctr">
              <a:spcBef>
                <a:spcPct val="50000"/>
              </a:spcBef>
              <a:defRPr/>
            </a:pPr>
            <a:r>
              <a:rPr lang="zh-CN" altLang="en-US" sz="3300">
                <a:solidFill>
                  <a:srgbClr val="CC0066"/>
                </a:solidFill>
                <a:effectLst>
                  <a:outerShdw blurRad="38100" dist="38100" dir="2700000" algn="tl">
                    <a:srgbClr val="000000"/>
                  </a:outerShdw>
                </a:effectLst>
                <a:latin typeface="Tahoma" pitchFamily="34" charset="0"/>
              </a:rPr>
              <a:t>电子科技大学    敏感材料与传感器   课程组     制作</a:t>
            </a:r>
          </a:p>
        </p:txBody>
      </p:sp>
      <p:sp>
        <p:nvSpPr>
          <p:cNvPr id="10243" name="Rectangle 3"/>
          <p:cNvSpPr>
            <a:spLocks noGrp="1" noRot="1" noChangeArrowheads="1"/>
          </p:cNvSpPr>
          <p:nvPr>
            <p:ph type="title"/>
          </p:nvPr>
        </p:nvSpPr>
        <p:spPr bwMode="auto">
          <a:xfrm>
            <a:off x="0" y="1"/>
            <a:ext cx="22770885" cy="167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91" tIns="108846" rIns="217691" bIns="108846" numCol="1" anchor="ctr" anchorCtr="0" compatLnSpc="1">
            <a:prstTxWarp prst="textNoShape">
              <a:avLst/>
            </a:prstTxWarp>
          </a:bodyPr>
          <a:lstStyle/>
          <a:p>
            <a:pPr lvl="0"/>
            <a:r>
              <a:rPr lang="zh-CN" altLang="en-US" smtClean="0"/>
              <a:t>单击此处编辑母版标题样式</a:t>
            </a:r>
          </a:p>
        </p:txBody>
      </p:sp>
      <p:sp>
        <p:nvSpPr>
          <p:cNvPr id="10244" name="Rectangle 4"/>
          <p:cNvSpPr>
            <a:spLocks noGrp="1" noRot="1" noChangeArrowheads="1"/>
          </p:cNvSpPr>
          <p:nvPr>
            <p:ph type="body" idx="1"/>
          </p:nvPr>
        </p:nvSpPr>
        <p:spPr bwMode="auto">
          <a:xfrm>
            <a:off x="478274" y="2394228"/>
            <a:ext cx="23515807" cy="1051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91" tIns="108846" rIns="217691" bIns="10884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65925" name="Rectangle 5"/>
          <p:cNvSpPr>
            <a:spLocks noGrp="1" noChangeArrowheads="1"/>
          </p:cNvSpPr>
          <p:nvPr>
            <p:ph type="sldNum" sz="quarter" idx="4"/>
          </p:nvPr>
        </p:nvSpPr>
        <p:spPr bwMode="auto">
          <a:xfrm>
            <a:off x="17179747" y="13241284"/>
            <a:ext cx="6103275" cy="476305"/>
          </a:xfrm>
          <a:prstGeom prst="rect">
            <a:avLst/>
          </a:prstGeom>
          <a:noFill/>
          <a:ln w="9525">
            <a:noFill/>
            <a:miter lim="800000"/>
            <a:headEnd/>
            <a:tailEnd/>
          </a:ln>
          <a:effectLst/>
        </p:spPr>
        <p:txBody>
          <a:bodyPr vert="horz" wrap="square" lIns="217691" tIns="108846" rIns="217691" bIns="108846" numCol="1" anchor="t" anchorCtr="0" compatLnSpc="1">
            <a:prstTxWarp prst="textNoShape">
              <a:avLst/>
            </a:prstTxWarp>
          </a:bodyPr>
          <a:lstStyle>
            <a:lvl1pPr algn="r">
              <a:defRPr sz="3300" b="0">
                <a:solidFill>
                  <a:srgbClr val="FF5050"/>
                </a:solidFill>
                <a:effectLst/>
                <a:latin typeface="Arial" charset="0"/>
              </a:defRPr>
            </a:lvl1pPr>
          </a:lstStyle>
          <a:p>
            <a:pPr>
              <a:defRPr/>
            </a:pPr>
            <a:fld id="{6FF23D7F-E478-4A29-BC73-65DFB6E2C753}" type="slidenum">
              <a:rPr lang="en-US" altLang="zh-CN"/>
              <a:pPr>
                <a:defRPr/>
              </a:pPr>
              <a:t>‹#›</a:t>
            </a:fld>
            <a:endParaRPr lang="en-US" altLang="zh-CN"/>
          </a:p>
        </p:txBody>
      </p:sp>
      <p:sp>
        <p:nvSpPr>
          <p:cNvPr id="465926" name="Rectangle 6"/>
          <p:cNvSpPr>
            <a:spLocks noChangeArrowheads="1"/>
          </p:cNvSpPr>
          <p:nvPr/>
        </p:nvSpPr>
        <p:spPr bwMode="auto">
          <a:xfrm>
            <a:off x="0" y="1673420"/>
            <a:ext cx="24379238" cy="304835"/>
          </a:xfrm>
          <a:prstGeom prst="rect">
            <a:avLst/>
          </a:prstGeom>
          <a:gradFill rotWithShape="0">
            <a:gsLst>
              <a:gs pos="0">
                <a:srgbClr val="0000FF"/>
              </a:gs>
              <a:gs pos="100000">
                <a:schemeClr val="bg1"/>
              </a:gs>
            </a:gsLst>
            <a:lin ang="0" scaled="1"/>
          </a:gradFill>
          <a:ln w="9525">
            <a:noFill/>
            <a:miter lim="800000"/>
            <a:headEnd/>
            <a:tailEnd/>
          </a:ln>
          <a:effectLst/>
        </p:spPr>
        <p:txBody>
          <a:bodyPr wrap="none" lIns="217691" tIns="108846" rIns="217691" bIns="108846" anchor="ctr"/>
          <a:lstStyle/>
          <a:p>
            <a:pPr>
              <a:defRPr/>
            </a:pPr>
            <a:endParaRPr lang="zh-CN" altLang="en-US"/>
          </a:p>
        </p:txBody>
      </p:sp>
      <p:pic>
        <p:nvPicPr>
          <p:cNvPr id="10247" name="Picture 7" descr="未标题-1 拷贝"/>
          <p:cNvPicPr>
            <a:picLocks noChangeAspect="1" noChangeArrowheads="1"/>
          </p:cNvPicPr>
          <p:nvPr/>
        </p:nvPicPr>
        <p:blipFill>
          <a:blip r:embed="rId1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1941314" y="0"/>
            <a:ext cx="2437924" cy="18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ransition>
    <p:zoom/>
  </p:transition>
  <p:timing>
    <p:tnLst>
      <p:par>
        <p:cTn id="1" dur="indefinite" restart="never" nodeType="tmRoot"/>
      </p:par>
    </p:tnLst>
  </p:timing>
  <p:txStyles>
    <p:titleStyle>
      <a:lvl1pPr algn="l" rtl="0" eaLnBrk="0" fontAlgn="base" hangingPunct="0">
        <a:spcBef>
          <a:spcPct val="0"/>
        </a:spcBef>
        <a:spcAft>
          <a:spcPct val="0"/>
        </a:spcAft>
        <a:defRPr sz="7600" b="1">
          <a:solidFill>
            <a:schemeClr val="hlink"/>
          </a:solidFill>
          <a:latin typeface="+mj-lt"/>
          <a:ea typeface="+mj-ea"/>
          <a:cs typeface="+mj-cs"/>
        </a:defRPr>
      </a:lvl1pPr>
      <a:lvl2pPr algn="l" rtl="0" eaLnBrk="0" fontAlgn="base" hangingPunct="0">
        <a:spcBef>
          <a:spcPct val="0"/>
        </a:spcBef>
        <a:spcAft>
          <a:spcPct val="0"/>
        </a:spcAft>
        <a:defRPr sz="7600" b="1">
          <a:solidFill>
            <a:schemeClr val="hlink"/>
          </a:solidFill>
          <a:latin typeface="Arial" charset="0"/>
          <a:ea typeface="宋体" pitchFamily="2" charset="-122"/>
        </a:defRPr>
      </a:lvl2pPr>
      <a:lvl3pPr algn="l" rtl="0" eaLnBrk="0" fontAlgn="base" hangingPunct="0">
        <a:spcBef>
          <a:spcPct val="0"/>
        </a:spcBef>
        <a:spcAft>
          <a:spcPct val="0"/>
        </a:spcAft>
        <a:defRPr sz="7600" b="1">
          <a:solidFill>
            <a:schemeClr val="hlink"/>
          </a:solidFill>
          <a:latin typeface="Arial" charset="0"/>
          <a:ea typeface="宋体" pitchFamily="2" charset="-122"/>
        </a:defRPr>
      </a:lvl3pPr>
      <a:lvl4pPr algn="l" rtl="0" eaLnBrk="0" fontAlgn="base" hangingPunct="0">
        <a:spcBef>
          <a:spcPct val="0"/>
        </a:spcBef>
        <a:spcAft>
          <a:spcPct val="0"/>
        </a:spcAft>
        <a:defRPr sz="7600" b="1">
          <a:solidFill>
            <a:schemeClr val="hlink"/>
          </a:solidFill>
          <a:latin typeface="Arial" charset="0"/>
          <a:ea typeface="宋体" pitchFamily="2" charset="-122"/>
        </a:defRPr>
      </a:lvl4pPr>
      <a:lvl5pPr algn="l" rtl="0" eaLnBrk="0" fontAlgn="base" hangingPunct="0">
        <a:spcBef>
          <a:spcPct val="0"/>
        </a:spcBef>
        <a:spcAft>
          <a:spcPct val="0"/>
        </a:spcAft>
        <a:defRPr sz="7600" b="1">
          <a:solidFill>
            <a:schemeClr val="hlink"/>
          </a:solidFill>
          <a:latin typeface="Arial" charset="0"/>
          <a:ea typeface="宋体" pitchFamily="2" charset="-122"/>
        </a:defRPr>
      </a:lvl5pPr>
      <a:lvl6pPr marL="1088456" algn="l" rtl="0" fontAlgn="base">
        <a:spcBef>
          <a:spcPct val="0"/>
        </a:spcBef>
        <a:spcAft>
          <a:spcPct val="0"/>
        </a:spcAft>
        <a:defRPr sz="7600" b="1">
          <a:solidFill>
            <a:schemeClr val="hlink"/>
          </a:solidFill>
          <a:latin typeface="Arial" charset="0"/>
          <a:ea typeface="宋体" pitchFamily="2" charset="-122"/>
        </a:defRPr>
      </a:lvl6pPr>
      <a:lvl7pPr marL="2176912" algn="l" rtl="0" fontAlgn="base">
        <a:spcBef>
          <a:spcPct val="0"/>
        </a:spcBef>
        <a:spcAft>
          <a:spcPct val="0"/>
        </a:spcAft>
        <a:defRPr sz="7600" b="1">
          <a:solidFill>
            <a:schemeClr val="hlink"/>
          </a:solidFill>
          <a:latin typeface="Arial" charset="0"/>
          <a:ea typeface="宋体" pitchFamily="2" charset="-122"/>
        </a:defRPr>
      </a:lvl7pPr>
      <a:lvl8pPr marL="3265368" algn="l" rtl="0" fontAlgn="base">
        <a:spcBef>
          <a:spcPct val="0"/>
        </a:spcBef>
        <a:spcAft>
          <a:spcPct val="0"/>
        </a:spcAft>
        <a:defRPr sz="7600" b="1">
          <a:solidFill>
            <a:schemeClr val="hlink"/>
          </a:solidFill>
          <a:latin typeface="Arial" charset="0"/>
          <a:ea typeface="宋体" pitchFamily="2" charset="-122"/>
        </a:defRPr>
      </a:lvl8pPr>
      <a:lvl9pPr marL="4353824" algn="l" rtl="0" fontAlgn="base">
        <a:spcBef>
          <a:spcPct val="0"/>
        </a:spcBef>
        <a:spcAft>
          <a:spcPct val="0"/>
        </a:spcAft>
        <a:defRPr sz="7600" b="1">
          <a:solidFill>
            <a:schemeClr val="hlink"/>
          </a:solidFill>
          <a:latin typeface="Arial" charset="0"/>
          <a:ea typeface="宋体" pitchFamily="2" charset="-122"/>
        </a:defRPr>
      </a:lvl9pPr>
    </p:titleStyle>
    <p:bodyStyle>
      <a:lvl1pPr marL="816342" indent="-816342" algn="l" rtl="0" eaLnBrk="0" fontAlgn="base" hangingPunct="0">
        <a:spcBef>
          <a:spcPct val="20000"/>
        </a:spcBef>
        <a:spcAft>
          <a:spcPct val="0"/>
        </a:spcAft>
        <a:buClr>
          <a:schemeClr val="hlink"/>
        </a:buClr>
        <a:buSzPct val="70000"/>
        <a:buFont typeface="Wingdings" pitchFamily="2" charset="2"/>
        <a:buChar char="v"/>
        <a:defRPr sz="7600">
          <a:solidFill>
            <a:schemeClr val="tx1"/>
          </a:solidFill>
          <a:latin typeface="+mn-lt"/>
          <a:ea typeface="+mn-ea"/>
          <a:cs typeface="+mn-cs"/>
        </a:defRPr>
      </a:lvl1pPr>
      <a:lvl2pPr marL="1768741" indent="-680285" algn="l" rtl="0" eaLnBrk="0" fontAlgn="base" hangingPunct="0">
        <a:spcBef>
          <a:spcPct val="20000"/>
        </a:spcBef>
        <a:spcAft>
          <a:spcPct val="0"/>
        </a:spcAft>
        <a:buClr>
          <a:schemeClr val="accent2"/>
        </a:buClr>
        <a:buSzPct val="85000"/>
        <a:buFont typeface="Wingdings" pitchFamily="2" charset="2"/>
        <a:buChar char=""/>
        <a:defRPr sz="6700">
          <a:solidFill>
            <a:schemeClr val="tx1"/>
          </a:solidFill>
          <a:latin typeface="+mn-lt"/>
          <a:ea typeface="+mn-ea"/>
        </a:defRPr>
      </a:lvl2pPr>
      <a:lvl3pPr marL="2721140" indent="-544228" algn="l" rtl="0" eaLnBrk="0" fontAlgn="base" hangingPunct="0">
        <a:spcBef>
          <a:spcPct val="20000"/>
        </a:spcBef>
        <a:spcAft>
          <a:spcPct val="0"/>
        </a:spcAft>
        <a:buClr>
          <a:schemeClr val="hlink"/>
        </a:buClr>
        <a:buSzPct val="80000"/>
        <a:buFont typeface="Wingdings" pitchFamily="2" charset="2"/>
        <a:buChar char="v"/>
        <a:defRPr sz="5700">
          <a:solidFill>
            <a:schemeClr val="tx1"/>
          </a:solidFill>
          <a:latin typeface="+mn-lt"/>
          <a:ea typeface="+mn-ea"/>
        </a:defRPr>
      </a:lvl3pPr>
      <a:lvl4pPr marL="3809596" indent="-544228" algn="l" rtl="0" eaLnBrk="0" fontAlgn="base" hangingPunct="0">
        <a:spcBef>
          <a:spcPct val="20000"/>
        </a:spcBef>
        <a:spcAft>
          <a:spcPct val="0"/>
        </a:spcAft>
        <a:buClr>
          <a:schemeClr val="accent2"/>
        </a:buClr>
        <a:buSzPct val="90000"/>
        <a:buFont typeface="Wingdings" pitchFamily="2" charset="2"/>
        <a:buChar char=""/>
        <a:defRPr sz="4800">
          <a:solidFill>
            <a:schemeClr val="tx1"/>
          </a:solidFill>
          <a:latin typeface="+mn-lt"/>
          <a:ea typeface="+mn-ea"/>
        </a:defRPr>
      </a:lvl4pPr>
      <a:lvl5pPr marL="4898052" indent="-544228" algn="l" rtl="0" eaLnBrk="0" fontAlgn="base" hangingPunct="0">
        <a:spcBef>
          <a:spcPct val="20000"/>
        </a:spcBef>
        <a:spcAft>
          <a:spcPct val="0"/>
        </a:spcAft>
        <a:buClr>
          <a:schemeClr val="hlink"/>
        </a:buClr>
        <a:buSzPct val="85000"/>
        <a:buFont typeface="Wingdings" pitchFamily="2" charset="2"/>
        <a:buChar char="v"/>
        <a:defRPr sz="4800">
          <a:solidFill>
            <a:schemeClr val="tx1"/>
          </a:solidFill>
          <a:latin typeface="+mn-lt"/>
          <a:ea typeface="+mn-ea"/>
        </a:defRPr>
      </a:lvl5pPr>
      <a:lvl6pPr marL="5986508" indent="-544228" algn="l" rtl="0" fontAlgn="base">
        <a:spcBef>
          <a:spcPct val="20000"/>
        </a:spcBef>
        <a:spcAft>
          <a:spcPct val="0"/>
        </a:spcAft>
        <a:buClr>
          <a:schemeClr val="hlink"/>
        </a:buClr>
        <a:buSzPct val="85000"/>
        <a:buFont typeface="Wingdings" pitchFamily="2" charset="2"/>
        <a:buChar char="v"/>
        <a:defRPr sz="4800">
          <a:solidFill>
            <a:schemeClr val="tx1"/>
          </a:solidFill>
          <a:latin typeface="+mn-lt"/>
          <a:ea typeface="+mn-ea"/>
        </a:defRPr>
      </a:lvl6pPr>
      <a:lvl7pPr marL="7074964" indent="-544228" algn="l" rtl="0" fontAlgn="base">
        <a:spcBef>
          <a:spcPct val="20000"/>
        </a:spcBef>
        <a:spcAft>
          <a:spcPct val="0"/>
        </a:spcAft>
        <a:buClr>
          <a:schemeClr val="hlink"/>
        </a:buClr>
        <a:buSzPct val="85000"/>
        <a:buFont typeface="Wingdings" pitchFamily="2" charset="2"/>
        <a:buChar char="v"/>
        <a:defRPr sz="4800">
          <a:solidFill>
            <a:schemeClr val="tx1"/>
          </a:solidFill>
          <a:latin typeface="+mn-lt"/>
          <a:ea typeface="+mn-ea"/>
        </a:defRPr>
      </a:lvl7pPr>
      <a:lvl8pPr marL="8163420" indent="-544228" algn="l" rtl="0" fontAlgn="base">
        <a:spcBef>
          <a:spcPct val="20000"/>
        </a:spcBef>
        <a:spcAft>
          <a:spcPct val="0"/>
        </a:spcAft>
        <a:buClr>
          <a:schemeClr val="hlink"/>
        </a:buClr>
        <a:buSzPct val="85000"/>
        <a:buFont typeface="Wingdings" pitchFamily="2" charset="2"/>
        <a:buChar char="v"/>
        <a:defRPr sz="4800">
          <a:solidFill>
            <a:schemeClr val="tx1"/>
          </a:solidFill>
          <a:latin typeface="+mn-lt"/>
          <a:ea typeface="+mn-ea"/>
        </a:defRPr>
      </a:lvl8pPr>
      <a:lvl9pPr marL="9251876" indent="-544228" algn="l" rtl="0" fontAlgn="base">
        <a:spcBef>
          <a:spcPct val="20000"/>
        </a:spcBef>
        <a:spcAft>
          <a:spcPct val="0"/>
        </a:spcAft>
        <a:buClr>
          <a:schemeClr val="hlink"/>
        </a:buClr>
        <a:buSzPct val="85000"/>
        <a:buFont typeface="Wingdings" pitchFamily="2" charset="2"/>
        <a:buChar char="v"/>
        <a:defRPr sz="4800">
          <a:solidFill>
            <a:schemeClr val="tx1"/>
          </a:solidFill>
          <a:latin typeface="+mn-lt"/>
          <a:ea typeface="+mn-ea"/>
        </a:defRPr>
      </a:lvl9pPr>
    </p:bodyStyle>
    <p:otherStyle>
      <a:defPPr>
        <a:defRPr lang="zh-CN"/>
      </a:defPPr>
      <a:lvl1pPr marL="0" algn="l" defTabSz="2176912" rtl="0" eaLnBrk="1" latinLnBrk="0" hangingPunct="1">
        <a:defRPr sz="4300" kern="1200">
          <a:solidFill>
            <a:schemeClr val="tx1"/>
          </a:solidFill>
          <a:latin typeface="+mn-lt"/>
          <a:ea typeface="+mn-ea"/>
          <a:cs typeface="+mn-cs"/>
        </a:defRPr>
      </a:lvl1pPr>
      <a:lvl2pPr marL="1088456" algn="l" defTabSz="2176912" rtl="0" eaLnBrk="1" latinLnBrk="0" hangingPunct="1">
        <a:defRPr sz="4300" kern="1200">
          <a:solidFill>
            <a:schemeClr val="tx1"/>
          </a:solidFill>
          <a:latin typeface="+mn-lt"/>
          <a:ea typeface="+mn-ea"/>
          <a:cs typeface="+mn-cs"/>
        </a:defRPr>
      </a:lvl2pPr>
      <a:lvl3pPr marL="2176912" algn="l" defTabSz="2176912" rtl="0" eaLnBrk="1" latinLnBrk="0" hangingPunct="1">
        <a:defRPr sz="4300" kern="1200">
          <a:solidFill>
            <a:schemeClr val="tx1"/>
          </a:solidFill>
          <a:latin typeface="+mn-lt"/>
          <a:ea typeface="+mn-ea"/>
          <a:cs typeface="+mn-cs"/>
        </a:defRPr>
      </a:lvl3pPr>
      <a:lvl4pPr marL="3265368" algn="l" defTabSz="2176912" rtl="0" eaLnBrk="1" latinLnBrk="0" hangingPunct="1">
        <a:defRPr sz="4300" kern="1200">
          <a:solidFill>
            <a:schemeClr val="tx1"/>
          </a:solidFill>
          <a:latin typeface="+mn-lt"/>
          <a:ea typeface="+mn-ea"/>
          <a:cs typeface="+mn-cs"/>
        </a:defRPr>
      </a:lvl4pPr>
      <a:lvl5pPr marL="4353824" algn="l" defTabSz="2176912" rtl="0" eaLnBrk="1" latinLnBrk="0" hangingPunct="1">
        <a:defRPr sz="4300" kern="1200">
          <a:solidFill>
            <a:schemeClr val="tx1"/>
          </a:solidFill>
          <a:latin typeface="+mn-lt"/>
          <a:ea typeface="+mn-ea"/>
          <a:cs typeface="+mn-cs"/>
        </a:defRPr>
      </a:lvl5pPr>
      <a:lvl6pPr marL="5442280" algn="l" defTabSz="2176912" rtl="0" eaLnBrk="1" latinLnBrk="0" hangingPunct="1">
        <a:defRPr sz="4300" kern="1200">
          <a:solidFill>
            <a:schemeClr val="tx1"/>
          </a:solidFill>
          <a:latin typeface="+mn-lt"/>
          <a:ea typeface="+mn-ea"/>
          <a:cs typeface="+mn-cs"/>
        </a:defRPr>
      </a:lvl6pPr>
      <a:lvl7pPr marL="6530736" algn="l" defTabSz="2176912" rtl="0" eaLnBrk="1" latinLnBrk="0" hangingPunct="1">
        <a:defRPr sz="4300" kern="1200">
          <a:solidFill>
            <a:schemeClr val="tx1"/>
          </a:solidFill>
          <a:latin typeface="+mn-lt"/>
          <a:ea typeface="+mn-ea"/>
          <a:cs typeface="+mn-cs"/>
        </a:defRPr>
      </a:lvl7pPr>
      <a:lvl8pPr marL="7619192" algn="l" defTabSz="2176912" rtl="0" eaLnBrk="1" latinLnBrk="0" hangingPunct="1">
        <a:defRPr sz="4300" kern="1200">
          <a:solidFill>
            <a:schemeClr val="tx1"/>
          </a:solidFill>
          <a:latin typeface="+mn-lt"/>
          <a:ea typeface="+mn-ea"/>
          <a:cs typeface="+mn-cs"/>
        </a:defRPr>
      </a:lvl8pPr>
      <a:lvl9pPr marL="8707648" algn="l" defTabSz="2176912"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baike.baidu.com/view/1636722.htm" TargetMode="External"/><Relationship Id="rId2" Type="http://schemas.openxmlformats.org/officeDocument/2006/relationships/hyperlink" Target="http://baike.baidu.com/view/1949121.htm"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baike.baidu.com/view/99543.htm" TargetMode="External"/><Relationship Id="rId4" Type="http://schemas.openxmlformats.org/officeDocument/2006/relationships/hyperlink" Target="http://baike.baidu.com/view/14394.ht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wmf"/></Relationships>
</file>

<file path=ppt/slides/_rels/slide24.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8.w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9.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0.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4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4.jpe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2.png"/><Relationship Id="rId5" Type="http://schemas.openxmlformats.org/officeDocument/2006/relationships/oleObject" Target="../embeddings/oleObject6.bin"/><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jpeg"/></Relationships>
</file>

<file path=ppt/slides/_rels/slide5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eg"/><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6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jpeg"/></Relationships>
</file>

<file path=ppt/slides/_rels/slide6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6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6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22.jpe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wmf"/><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7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7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7.jpeg"/></Relationships>
</file>

<file path=ppt/slides/_rels/slide7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
          <p:cNvSpPr>
            <a:spLocks noChangeArrowheads="1"/>
          </p:cNvSpPr>
          <p:nvPr/>
        </p:nvSpPr>
        <p:spPr bwMode="auto">
          <a:xfrm>
            <a:off x="2399833" y="3832670"/>
            <a:ext cx="18432565" cy="590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pPr algn="ctr"/>
            <a:r>
              <a:rPr lang="zh-CN" altLang="en-US" sz="9500">
                <a:solidFill>
                  <a:schemeClr val="hlink"/>
                </a:solidFill>
              </a:rPr>
              <a:t>第七章    红外传感器</a:t>
            </a:r>
            <a:endParaRPr lang="en-US" altLang="zh-CN" sz="9500">
              <a:solidFill>
                <a:schemeClr val="hlink"/>
              </a:solidFill>
            </a:endParaRPr>
          </a:p>
          <a:p>
            <a:pPr algn="ctr"/>
            <a:r>
              <a:rPr lang="en-US" altLang="zh-CN" sz="9500">
                <a:solidFill>
                  <a:schemeClr val="hlink"/>
                </a:solidFill>
              </a:rPr>
              <a:t>(infrared sensor)</a:t>
            </a:r>
            <a:endParaRPr lang="zh-CN" altLang="en-US" sz="9500">
              <a:solidFill>
                <a:schemeClr val="hlink"/>
              </a:solidFill>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p:cNvSpPr>
            <a:spLocks noChangeArrowheads="1"/>
          </p:cNvSpPr>
          <p:nvPr/>
        </p:nvSpPr>
        <p:spPr bwMode="auto">
          <a:xfrm>
            <a:off x="1824212" y="2394227"/>
            <a:ext cx="16705702" cy="25942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217691" tIns="108846" rIns="217691" bIns="108846" anchor="ctr"/>
          <a:lstStyle/>
          <a:p>
            <a:r>
              <a:rPr lang="zh-CN" altLang="en-US" sz="6700"/>
              <a:t>红外分区：     </a:t>
            </a:r>
            <a:br>
              <a:rPr lang="zh-CN" altLang="en-US" sz="6700"/>
            </a:br>
            <a:r>
              <a:rPr lang="zh-CN" altLang="en-US" sz="4800"/>
              <a:t/>
            </a:r>
            <a:br>
              <a:rPr lang="zh-CN" altLang="en-US" sz="4800"/>
            </a:br>
            <a:r>
              <a:rPr lang="zh-CN" altLang="en-US" sz="4800"/>
              <a:t>在红外技术中，一般将红外辐射分为</a:t>
            </a:r>
            <a:r>
              <a:rPr lang="en-US" altLang="zh-CN" sz="4800"/>
              <a:t>4</a:t>
            </a:r>
            <a:r>
              <a:rPr lang="zh-CN" altLang="en-US" sz="4800"/>
              <a:t>个区域</a:t>
            </a:r>
          </a:p>
        </p:txBody>
      </p:sp>
      <p:sp>
        <p:nvSpPr>
          <p:cNvPr id="20483" name="Rectangle 10"/>
          <p:cNvSpPr>
            <a:spLocks noChangeArrowheads="1"/>
          </p:cNvSpPr>
          <p:nvPr/>
        </p:nvSpPr>
        <p:spPr bwMode="auto">
          <a:xfrm>
            <a:off x="3237869" y="5715663"/>
            <a:ext cx="19464918" cy="71918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217691" tIns="108846" rIns="217691" bIns="108846"/>
          <a:lstStyle/>
          <a:p>
            <a:pPr marL="816342" indent="-816342">
              <a:lnSpc>
                <a:spcPct val="120000"/>
              </a:lnSpc>
              <a:spcBef>
                <a:spcPct val="20000"/>
              </a:spcBef>
              <a:buClr>
                <a:schemeClr val="hlink"/>
              </a:buClr>
              <a:buSzPct val="70000"/>
            </a:pPr>
            <a:r>
              <a:rPr lang="en-US" altLang="zh-CN" sz="5700" dirty="0"/>
              <a:t>   </a:t>
            </a:r>
            <a:r>
              <a:rPr lang="zh-CN" altLang="en-US" sz="5700" dirty="0">
                <a:solidFill>
                  <a:srgbClr val="FF0000"/>
                </a:solidFill>
              </a:rPr>
              <a:t>近</a:t>
            </a:r>
            <a:r>
              <a:rPr lang="zh-CN" altLang="en-US" sz="5700" dirty="0"/>
              <a:t>红外区</a:t>
            </a:r>
            <a:r>
              <a:rPr lang="en-US" altLang="zh-CN" sz="5700" dirty="0"/>
              <a:t>:           </a:t>
            </a:r>
            <a:r>
              <a:rPr lang="en-US" altLang="zh-CN" sz="5700" dirty="0">
                <a:latin typeface="Times New Roman" pitchFamily="18" charset="0"/>
              </a:rPr>
              <a:t>770 ~ 1.5</a:t>
            </a:r>
            <a:r>
              <a:rPr lang="en-US" altLang="zh-CN" sz="5700" dirty="0">
                <a:latin typeface="Times New Roman" pitchFamily="18" charset="0"/>
                <a:cs typeface="Times New Roman" pitchFamily="18" charset="0"/>
              </a:rPr>
              <a:t>×10</a:t>
            </a:r>
            <a:r>
              <a:rPr lang="en-US" altLang="zh-CN" sz="5700" baseline="30000" dirty="0">
                <a:latin typeface="Times New Roman" pitchFamily="18" charset="0"/>
                <a:cs typeface="Times New Roman" pitchFamily="18" charset="0"/>
              </a:rPr>
              <a:t>3 </a:t>
            </a:r>
            <a:r>
              <a:rPr lang="en-US" altLang="zh-CN" sz="5700" dirty="0">
                <a:latin typeface="Times New Roman" pitchFamily="18" charset="0"/>
                <a:cs typeface="Times New Roman" pitchFamily="18" charset="0"/>
              </a:rPr>
              <a:t>nm</a:t>
            </a:r>
          </a:p>
          <a:p>
            <a:pPr marL="816342" indent="-816342">
              <a:lnSpc>
                <a:spcPct val="120000"/>
              </a:lnSpc>
              <a:spcBef>
                <a:spcPct val="20000"/>
              </a:spcBef>
              <a:buClr>
                <a:schemeClr val="hlink"/>
              </a:buClr>
              <a:buSzPct val="70000"/>
            </a:pPr>
            <a:r>
              <a:rPr lang="en-US" altLang="zh-CN" sz="5700" dirty="0"/>
              <a:t>   </a:t>
            </a:r>
            <a:r>
              <a:rPr lang="zh-CN" altLang="en-US" sz="5700" dirty="0">
                <a:solidFill>
                  <a:srgbClr val="FF0000"/>
                </a:solidFill>
              </a:rPr>
              <a:t>中</a:t>
            </a:r>
            <a:r>
              <a:rPr lang="zh-CN" altLang="en-US" sz="5700" dirty="0"/>
              <a:t>红外区</a:t>
            </a:r>
            <a:r>
              <a:rPr lang="en-US" altLang="zh-CN" sz="5700" dirty="0"/>
              <a:t>:           </a:t>
            </a:r>
            <a:r>
              <a:rPr lang="en-US" altLang="zh-CN" sz="5700" dirty="0">
                <a:latin typeface="Times New Roman" pitchFamily="18" charset="0"/>
              </a:rPr>
              <a:t>1.5</a:t>
            </a:r>
            <a:r>
              <a:rPr lang="en-US" altLang="zh-CN" sz="5700" dirty="0">
                <a:latin typeface="Times New Roman" pitchFamily="18" charset="0"/>
                <a:cs typeface="Times New Roman" pitchFamily="18" charset="0"/>
              </a:rPr>
              <a:t>×10</a:t>
            </a:r>
            <a:r>
              <a:rPr lang="en-US" altLang="zh-CN" sz="5700" baseline="30000" dirty="0">
                <a:latin typeface="Times New Roman" pitchFamily="18" charset="0"/>
                <a:cs typeface="Times New Roman" pitchFamily="18" charset="0"/>
              </a:rPr>
              <a:t>3 </a:t>
            </a:r>
            <a:r>
              <a:rPr lang="en-US" altLang="zh-CN" sz="5700" dirty="0">
                <a:latin typeface="Times New Roman" pitchFamily="18" charset="0"/>
                <a:cs typeface="Times New Roman" pitchFamily="18" charset="0"/>
              </a:rPr>
              <a:t>~ 6×10</a:t>
            </a:r>
            <a:r>
              <a:rPr lang="en-US" altLang="zh-CN" sz="5700" baseline="30000" dirty="0">
                <a:latin typeface="Times New Roman" pitchFamily="18" charset="0"/>
                <a:cs typeface="Times New Roman" pitchFamily="18" charset="0"/>
              </a:rPr>
              <a:t>3 </a:t>
            </a:r>
            <a:r>
              <a:rPr lang="en-US" altLang="zh-CN" sz="5700" dirty="0">
                <a:latin typeface="Times New Roman" pitchFamily="18" charset="0"/>
                <a:cs typeface="Times New Roman" pitchFamily="18" charset="0"/>
              </a:rPr>
              <a:t>nm</a:t>
            </a:r>
            <a:endParaRPr lang="en-US" altLang="zh-CN" sz="5700" dirty="0">
              <a:latin typeface="Times New Roman" pitchFamily="18" charset="0"/>
            </a:endParaRPr>
          </a:p>
          <a:p>
            <a:pPr marL="816342" indent="-816342">
              <a:lnSpc>
                <a:spcPct val="120000"/>
              </a:lnSpc>
              <a:spcBef>
                <a:spcPct val="20000"/>
              </a:spcBef>
              <a:buClr>
                <a:schemeClr val="hlink"/>
              </a:buClr>
              <a:buSzPct val="70000"/>
            </a:pPr>
            <a:r>
              <a:rPr lang="en-US" altLang="zh-CN" sz="5700" dirty="0"/>
              <a:t>   </a:t>
            </a:r>
            <a:r>
              <a:rPr lang="zh-CN" altLang="en-US" sz="5700" dirty="0">
                <a:solidFill>
                  <a:srgbClr val="FF0000"/>
                </a:solidFill>
              </a:rPr>
              <a:t>远</a:t>
            </a:r>
            <a:r>
              <a:rPr lang="zh-CN" altLang="en-US" sz="5700" dirty="0"/>
              <a:t>红外区</a:t>
            </a:r>
            <a:r>
              <a:rPr lang="en-US" altLang="zh-CN" sz="5700" dirty="0"/>
              <a:t>:            </a:t>
            </a:r>
            <a:r>
              <a:rPr lang="en-US" altLang="zh-CN" sz="5700" dirty="0">
                <a:latin typeface="Times New Roman" pitchFamily="18" charset="0"/>
                <a:cs typeface="Times New Roman" pitchFamily="18" charset="0"/>
              </a:rPr>
              <a:t>6×10</a:t>
            </a:r>
            <a:r>
              <a:rPr lang="en-US" altLang="zh-CN" sz="5700" baseline="30000" dirty="0">
                <a:latin typeface="Times New Roman" pitchFamily="18" charset="0"/>
                <a:cs typeface="Times New Roman" pitchFamily="18" charset="0"/>
              </a:rPr>
              <a:t>3</a:t>
            </a:r>
            <a:r>
              <a:rPr lang="en-US" altLang="zh-CN" sz="5700" dirty="0">
                <a:latin typeface="Times New Roman" pitchFamily="18" charset="0"/>
                <a:cs typeface="Times New Roman" pitchFamily="18" charset="0"/>
              </a:rPr>
              <a:t> ~ 40×10</a:t>
            </a:r>
            <a:r>
              <a:rPr lang="en-US" altLang="zh-CN" sz="5700" baseline="30000" dirty="0">
                <a:latin typeface="Times New Roman" pitchFamily="18" charset="0"/>
                <a:cs typeface="Times New Roman" pitchFamily="18" charset="0"/>
              </a:rPr>
              <a:t>3 </a:t>
            </a:r>
            <a:r>
              <a:rPr lang="en-US" altLang="zh-CN" sz="5700" dirty="0">
                <a:latin typeface="Times New Roman" pitchFamily="18" charset="0"/>
                <a:cs typeface="Times New Roman" pitchFamily="18" charset="0"/>
              </a:rPr>
              <a:t>nm</a:t>
            </a:r>
            <a:endParaRPr lang="en-US" altLang="zh-CN" sz="5700" dirty="0"/>
          </a:p>
          <a:p>
            <a:pPr marL="816342" indent="-816342">
              <a:lnSpc>
                <a:spcPct val="120000"/>
              </a:lnSpc>
              <a:spcBef>
                <a:spcPct val="20000"/>
              </a:spcBef>
              <a:buClr>
                <a:schemeClr val="hlink"/>
              </a:buClr>
              <a:buSzPct val="70000"/>
            </a:pPr>
            <a:r>
              <a:rPr lang="en-US" altLang="zh-CN" sz="5700" dirty="0"/>
              <a:t>   </a:t>
            </a:r>
            <a:r>
              <a:rPr lang="zh-CN" altLang="en-US" sz="5700" dirty="0">
                <a:solidFill>
                  <a:srgbClr val="FF0000"/>
                </a:solidFill>
              </a:rPr>
              <a:t>极远</a:t>
            </a:r>
            <a:r>
              <a:rPr lang="zh-CN" altLang="en-US" sz="5700" dirty="0"/>
              <a:t>红外区</a:t>
            </a:r>
            <a:r>
              <a:rPr lang="en-US" altLang="zh-CN" sz="5700" dirty="0"/>
              <a:t>:        </a:t>
            </a:r>
            <a:r>
              <a:rPr lang="en-US" altLang="zh-CN" sz="5700" dirty="0">
                <a:latin typeface="Times New Roman" pitchFamily="18" charset="0"/>
                <a:cs typeface="Times New Roman" pitchFamily="18" charset="0"/>
              </a:rPr>
              <a:t>40×10</a:t>
            </a:r>
            <a:r>
              <a:rPr lang="en-US" altLang="zh-CN" sz="5700" baseline="30000" dirty="0">
                <a:latin typeface="Times New Roman" pitchFamily="18" charset="0"/>
                <a:cs typeface="Times New Roman" pitchFamily="18" charset="0"/>
              </a:rPr>
              <a:t>3</a:t>
            </a:r>
            <a:r>
              <a:rPr lang="en-US" altLang="zh-CN" sz="5700" dirty="0">
                <a:latin typeface="Times New Roman" pitchFamily="18" charset="0"/>
                <a:cs typeface="Times New Roman" pitchFamily="18" charset="0"/>
              </a:rPr>
              <a:t> ~ 1000</a:t>
            </a:r>
            <a:r>
              <a:rPr lang="en-US" altLang="zh-CN" sz="5700" baseline="30000" dirty="0">
                <a:latin typeface="Times New Roman" pitchFamily="18" charset="0"/>
                <a:cs typeface="Times New Roman" pitchFamily="18" charset="0"/>
              </a:rPr>
              <a:t> </a:t>
            </a:r>
            <a:r>
              <a:rPr lang="en-US" altLang="zh-CN" sz="5700" dirty="0">
                <a:latin typeface="Times New Roman" pitchFamily="18" charset="0"/>
                <a:cs typeface="Times New Roman" pitchFamily="18" charset="0"/>
              </a:rPr>
              <a:t>×10</a:t>
            </a:r>
            <a:r>
              <a:rPr lang="en-US" altLang="zh-CN" sz="5700" baseline="30000" dirty="0">
                <a:latin typeface="Times New Roman" pitchFamily="18" charset="0"/>
                <a:cs typeface="Times New Roman" pitchFamily="18" charset="0"/>
              </a:rPr>
              <a:t>3 </a:t>
            </a:r>
            <a:r>
              <a:rPr lang="en-US" altLang="zh-CN" sz="5700" dirty="0">
                <a:latin typeface="Times New Roman" pitchFamily="18" charset="0"/>
                <a:cs typeface="Times New Roman" pitchFamily="18" charset="0"/>
              </a:rPr>
              <a:t>nm</a:t>
            </a:r>
            <a:endParaRPr lang="en-US" altLang="zh-CN" sz="5700" dirty="0"/>
          </a:p>
          <a:p>
            <a:pPr marL="816342" indent="-816342">
              <a:lnSpc>
                <a:spcPct val="120000"/>
              </a:lnSpc>
              <a:spcBef>
                <a:spcPct val="20000"/>
              </a:spcBef>
              <a:buClr>
                <a:schemeClr val="hlink"/>
              </a:buClr>
              <a:buSzPct val="70000"/>
            </a:pPr>
            <a:r>
              <a:rPr lang="en-US" altLang="zh-CN" sz="5700" dirty="0"/>
              <a:t>       </a:t>
            </a:r>
            <a:r>
              <a:rPr lang="zh-CN" altLang="en-US" sz="5700" dirty="0">
                <a:latin typeface="隶书" pitchFamily="49" charset="-122"/>
                <a:ea typeface="隶书" pitchFamily="49" charset="-122"/>
              </a:rPr>
              <a:t>注意：这里所说的远近是指红外辐射</a:t>
            </a:r>
            <a:r>
              <a:rPr lang="zh-CN" altLang="en-US" sz="5700" dirty="0" smtClean="0">
                <a:latin typeface="隶书" pitchFamily="49" charset="-122"/>
                <a:ea typeface="隶书" pitchFamily="49" charset="-122"/>
              </a:rPr>
              <a:t>在</a:t>
            </a:r>
            <a:endParaRPr lang="zh-CN" altLang="en-US" sz="5700" dirty="0">
              <a:latin typeface="隶书" pitchFamily="49" charset="-122"/>
              <a:ea typeface="隶书" pitchFamily="49" charset="-122"/>
            </a:endParaRPr>
          </a:p>
          <a:p>
            <a:pPr marL="816342" indent="-816342">
              <a:lnSpc>
                <a:spcPct val="120000"/>
              </a:lnSpc>
              <a:spcBef>
                <a:spcPct val="20000"/>
              </a:spcBef>
              <a:buClr>
                <a:schemeClr val="hlink"/>
              </a:buClr>
              <a:buSzPct val="70000"/>
            </a:pPr>
            <a:r>
              <a:rPr lang="zh-CN" altLang="en-US" sz="5700" dirty="0">
                <a:latin typeface="隶书" pitchFamily="49" charset="-122"/>
                <a:ea typeface="隶书" pitchFamily="49" charset="-122"/>
              </a:rPr>
              <a:t>          电磁波谱中与可见光的距离。</a:t>
            </a:r>
          </a:p>
        </p:txBody>
      </p:sp>
    </p:spTree>
    <p:extLst>
      <p:ext uri="{BB962C8B-B14F-4D97-AF65-F5344CB8AC3E}">
        <p14:creationId xmlns:p14="http://schemas.microsoft.com/office/powerpoint/2010/main" val="4069057686"/>
      </p:ext>
    </p:extLst>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863656" y="3375416"/>
            <a:ext cx="13246963" cy="5171087"/>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r>
              <a:rPr lang="en-US" altLang="zh-CN" sz="6400"/>
              <a:t>1</a:t>
            </a:r>
            <a:r>
              <a:rPr lang="zh-CN" altLang="en-US" sz="6400"/>
              <a:t>、</a:t>
            </a:r>
            <a:r>
              <a:rPr lang="en-US" altLang="zh-CN" sz="6400"/>
              <a:t>1.4~1.9μm</a:t>
            </a:r>
            <a:r>
              <a:rPr lang="zh-CN" altLang="en-US" sz="6400"/>
              <a:t>，</a:t>
            </a:r>
            <a:r>
              <a:rPr lang="zh-CN" altLang="en-US" sz="6400">
                <a:hlinkClick r:id="rId2"/>
              </a:rPr>
              <a:t>近红外窗口</a:t>
            </a:r>
            <a:r>
              <a:rPr lang="zh-CN" altLang="en-US" sz="6400"/>
              <a:t>，透过率为</a:t>
            </a:r>
            <a:r>
              <a:rPr lang="en-US" altLang="zh-CN" sz="6400"/>
              <a:t>60%~95%</a:t>
            </a:r>
            <a:r>
              <a:rPr lang="zh-CN" altLang="en-US" sz="6400"/>
              <a:t>，其中</a:t>
            </a:r>
            <a:r>
              <a:rPr lang="en-US" altLang="zh-CN" sz="6400"/>
              <a:t>1.55~1.75μm</a:t>
            </a:r>
            <a:r>
              <a:rPr lang="zh-CN" altLang="en-US" sz="6400"/>
              <a:t>透过率较高。</a:t>
            </a:r>
            <a:endParaRPr lang="en-US" altLang="zh-CN" sz="6400"/>
          </a:p>
          <a:p>
            <a:r>
              <a:rPr lang="en-US" altLang="zh-CN" sz="6400"/>
              <a:t>   2.0~2.5μm</a:t>
            </a:r>
            <a:r>
              <a:rPr lang="zh-CN" altLang="en-US" sz="6400"/>
              <a:t>，</a:t>
            </a:r>
            <a:r>
              <a:rPr lang="zh-CN" altLang="en-US" sz="6400">
                <a:hlinkClick r:id="rId2"/>
              </a:rPr>
              <a:t>近红外窗口</a:t>
            </a:r>
            <a:r>
              <a:rPr lang="zh-CN" altLang="en-US" sz="6400"/>
              <a:t>，透过率约</a:t>
            </a:r>
            <a:r>
              <a:rPr lang="en-US" altLang="zh-CN" sz="6400"/>
              <a:t>80%</a:t>
            </a:r>
            <a:r>
              <a:rPr lang="zh-CN" altLang="en-US" sz="6400"/>
              <a:t>。</a:t>
            </a:r>
          </a:p>
        </p:txBody>
      </p:sp>
      <p:sp>
        <p:nvSpPr>
          <p:cNvPr id="25603" name="Rectangle 7"/>
          <p:cNvSpPr>
            <a:spLocks noChangeArrowheads="1"/>
          </p:cNvSpPr>
          <p:nvPr/>
        </p:nvSpPr>
        <p:spPr bwMode="auto">
          <a:xfrm>
            <a:off x="1247856" y="8781480"/>
            <a:ext cx="21693013" cy="4185134"/>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r>
              <a:rPr lang="en-US" altLang="zh-CN" sz="6400"/>
              <a:t>2</a:t>
            </a:r>
            <a:r>
              <a:rPr lang="zh-CN" altLang="en-US" sz="6400"/>
              <a:t>、</a:t>
            </a:r>
            <a:r>
              <a:rPr lang="en-US" altLang="zh-CN" sz="6400"/>
              <a:t>3.5~5.0μm</a:t>
            </a:r>
            <a:r>
              <a:rPr lang="zh-CN" altLang="en-US" sz="6400"/>
              <a:t>，</a:t>
            </a:r>
            <a:r>
              <a:rPr lang="zh-CN" altLang="en-US" sz="6400">
                <a:hlinkClick r:id="rId3"/>
              </a:rPr>
              <a:t>中红外窗口</a:t>
            </a:r>
            <a:r>
              <a:rPr lang="zh-CN" altLang="en-US" sz="6400"/>
              <a:t>，透过率为</a:t>
            </a:r>
            <a:r>
              <a:rPr lang="en-US" altLang="zh-CN" sz="6400"/>
              <a:t>60%~70%</a:t>
            </a:r>
            <a:r>
              <a:rPr lang="zh-CN" altLang="en-US" sz="6400"/>
              <a:t>。</a:t>
            </a:r>
          </a:p>
          <a:p>
            <a:r>
              <a:rPr lang="en-US" altLang="zh-CN" sz="6400"/>
              <a:t>3</a:t>
            </a:r>
            <a:r>
              <a:rPr lang="zh-CN" altLang="en-US" sz="6400"/>
              <a:t>、</a:t>
            </a:r>
            <a:r>
              <a:rPr lang="en-US" altLang="zh-CN" sz="6400"/>
              <a:t>8.0~14.0μm</a:t>
            </a:r>
            <a:r>
              <a:rPr lang="zh-CN" altLang="en-US" sz="6400"/>
              <a:t>，热（长波）红外窗口  透过率约</a:t>
            </a:r>
            <a:r>
              <a:rPr lang="en-US" altLang="zh-CN" sz="6400"/>
              <a:t>80%</a:t>
            </a:r>
            <a:r>
              <a:rPr lang="zh-CN" altLang="en-US" sz="6400"/>
              <a:t>。主要来自物体热辐射的</a:t>
            </a:r>
            <a:r>
              <a:rPr lang="zh-CN" altLang="en-US" sz="6400">
                <a:hlinkClick r:id="rId4"/>
              </a:rPr>
              <a:t>能量</a:t>
            </a:r>
            <a:r>
              <a:rPr lang="zh-CN" altLang="en-US" sz="6400"/>
              <a:t>，适于夜间</a:t>
            </a:r>
            <a:r>
              <a:rPr lang="zh-CN" altLang="en-US" sz="6400">
                <a:hlinkClick r:id="rId5"/>
              </a:rPr>
              <a:t>成像</a:t>
            </a:r>
            <a:r>
              <a:rPr lang="zh-CN" altLang="en-US" sz="6400"/>
              <a:t>，测量探测目标的地物温度。</a:t>
            </a:r>
          </a:p>
        </p:txBody>
      </p:sp>
      <p:sp>
        <p:nvSpPr>
          <p:cNvPr id="25604" name="Text Box 8"/>
          <p:cNvSpPr txBox="1">
            <a:spLocks noChangeArrowheads="1"/>
          </p:cNvSpPr>
          <p:nvPr/>
        </p:nvSpPr>
        <p:spPr bwMode="auto">
          <a:xfrm>
            <a:off x="1054169" y="2057639"/>
            <a:ext cx="6263096" cy="1400337"/>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r>
              <a:rPr lang="zh-CN" altLang="en-US">
                <a:solidFill>
                  <a:srgbClr val="F010A5"/>
                </a:solidFill>
              </a:rPr>
              <a:t>三个大气窗口</a:t>
            </a:r>
          </a:p>
        </p:txBody>
      </p:sp>
      <p:pic>
        <p:nvPicPr>
          <p:cNvPr id="25605" name="Picture 5" descr="Atmosfaerisk_spred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16931" y="2443446"/>
            <a:ext cx="9666918" cy="574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文本框 1"/>
          <p:cNvSpPr txBox="1">
            <a:spLocks noChangeArrowheads="1"/>
          </p:cNvSpPr>
          <p:nvPr/>
        </p:nvSpPr>
        <p:spPr bwMode="auto">
          <a:xfrm>
            <a:off x="16988945" y="8009865"/>
            <a:ext cx="4173809" cy="9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4800">
                <a:solidFill>
                  <a:srgbClr val="FF0000"/>
                </a:solidFill>
              </a:rPr>
              <a:t>红外大气窗口</a:t>
            </a:r>
          </a:p>
        </p:txBody>
      </p:sp>
      <p:sp>
        <p:nvSpPr>
          <p:cNvPr id="25607" name="矩形 8"/>
          <p:cNvSpPr>
            <a:spLocks noChangeArrowheads="1"/>
          </p:cNvSpPr>
          <p:nvPr/>
        </p:nvSpPr>
        <p:spPr bwMode="auto">
          <a:xfrm>
            <a:off x="1" y="0"/>
            <a:ext cx="13332693"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一、从人眼说起</a:t>
            </a:r>
            <a:endParaRPr lang="en-US" altLang="zh-CN" sz="850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3691161814"/>
      </p:ext>
    </p:extLst>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太阳光经过一海里的透射谱</a:t>
            </a:r>
            <a:endParaRPr lang="zh-CN" altLang="en-US" dirty="0"/>
          </a:p>
        </p:txBody>
      </p:sp>
      <p:pic>
        <p:nvPicPr>
          <p:cNvPr id="4" name="Picture 5" descr="Atmosfaerisk_spred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331" y="1674218"/>
            <a:ext cx="22440573" cy="1144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379204"/>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FFA04712-2203-42F8-8751-4C691F8CF237}" type="slidenum">
              <a:rPr lang="zh-CN" altLang="en-US" sz="3700">
                <a:solidFill>
                  <a:srgbClr val="F010A5"/>
                </a:solidFill>
              </a:rPr>
              <a:pPr algn="r"/>
              <a:t>13</a:t>
            </a:fld>
            <a:endParaRPr lang="en-US" altLang="zh-CN" sz="3700">
              <a:solidFill>
                <a:srgbClr val="F010A5"/>
              </a:solidFill>
            </a:endParaRPr>
          </a:p>
        </p:txBody>
      </p:sp>
      <p:sp>
        <p:nvSpPr>
          <p:cNvPr id="62471" name="Rectangle 4"/>
          <p:cNvSpPr>
            <a:spLocks noChangeArrowheads="1"/>
          </p:cNvSpPr>
          <p:nvPr/>
        </p:nvSpPr>
        <p:spPr bwMode="auto">
          <a:xfrm>
            <a:off x="863657" y="2415399"/>
            <a:ext cx="21886701" cy="3887176"/>
          </a:xfrm>
          <a:prstGeom prst="rect">
            <a:avLst/>
          </a:prstGeom>
          <a:noFill/>
          <a:ln>
            <a:noFill/>
          </a:ln>
          <a:extLst/>
        </p:spPr>
        <p:txBody>
          <a:bodyPr lIns="243797" tIns="121899" rIns="243797" bIns="121899" anchor="ctr">
            <a:spAutoFit/>
          </a:bodyPr>
          <a:lstStyle/>
          <a:p>
            <a:pPr indent="1662113">
              <a:lnSpc>
                <a:spcPct val="130000"/>
              </a:lnSpc>
              <a:defRPr/>
            </a:pPr>
            <a:r>
              <a:rPr lang="zh-CN" altLang="en-US" sz="5900">
                <a:solidFill>
                  <a:srgbClr val="0000FF"/>
                </a:solidFill>
                <a:effectLst>
                  <a:outerShdw blurRad="38100" dist="38100" dir="2700000" algn="tl">
                    <a:srgbClr val="C0C0C0"/>
                  </a:outerShdw>
                </a:effectLst>
              </a:rPr>
              <a:t>红外传感器技术是通过</a:t>
            </a:r>
            <a:r>
              <a:rPr lang="zh-CN" altLang="en-US" sz="5900">
                <a:solidFill>
                  <a:srgbClr val="FF0000"/>
                </a:solidFill>
                <a:effectLst>
                  <a:outerShdw blurRad="38100" dist="38100" dir="2700000" algn="tl">
                    <a:srgbClr val="C0C0C0"/>
                  </a:outerShdw>
                </a:effectLst>
              </a:rPr>
              <a:t>非接触传感红外能量（热量），</a:t>
            </a:r>
            <a:r>
              <a:rPr lang="zh-CN" altLang="en-US" sz="5900">
                <a:solidFill>
                  <a:srgbClr val="0000FF"/>
                </a:solidFill>
                <a:effectLst>
                  <a:outerShdw blurRad="38100" dist="38100" dir="2700000" algn="tl">
                    <a:srgbClr val="C0C0C0"/>
                  </a:outerShdw>
                </a:effectLst>
              </a:rPr>
              <a:t>并将其转换为电信号，进而在</a:t>
            </a:r>
            <a:r>
              <a:rPr lang="zh-CN" altLang="en-US" sz="6400">
                <a:solidFill>
                  <a:srgbClr val="0000FF"/>
                </a:solidFill>
                <a:effectLst>
                  <a:outerShdw blurRad="38100" dist="38100" dir="2700000" algn="tl">
                    <a:srgbClr val="C0C0C0"/>
                  </a:outerShdw>
                </a:effectLst>
              </a:rPr>
              <a:t>显示器</a:t>
            </a:r>
            <a:r>
              <a:rPr lang="zh-CN" altLang="en-US" sz="5900">
                <a:solidFill>
                  <a:srgbClr val="0000FF"/>
                </a:solidFill>
                <a:effectLst>
                  <a:outerShdw blurRad="38100" dist="38100" dir="2700000" algn="tl">
                    <a:srgbClr val="C0C0C0"/>
                  </a:outerShdw>
                </a:effectLst>
              </a:rPr>
              <a:t>上生成</a:t>
            </a:r>
            <a:r>
              <a:rPr lang="zh-CN" altLang="en-US" sz="5900">
                <a:solidFill>
                  <a:srgbClr val="FF0000"/>
                </a:solidFill>
                <a:effectLst>
                  <a:outerShdw blurRad="38100" dist="38100" dir="2700000" algn="tl">
                    <a:srgbClr val="C0C0C0"/>
                  </a:outerShdw>
                </a:effectLst>
              </a:rPr>
              <a:t>热图像和温度值，</a:t>
            </a:r>
            <a:r>
              <a:rPr lang="zh-CN" altLang="en-US" sz="5900">
                <a:solidFill>
                  <a:srgbClr val="0000FF"/>
                </a:solidFill>
                <a:effectLst>
                  <a:outerShdw blurRad="38100" dist="38100" dir="2700000" algn="tl">
                    <a:srgbClr val="C0C0C0"/>
                  </a:outerShdw>
                </a:effectLst>
              </a:rPr>
              <a:t>并实现温度（热量）的量化。</a:t>
            </a:r>
          </a:p>
        </p:txBody>
      </p:sp>
      <p:sp>
        <p:nvSpPr>
          <p:cNvPr id="62473" name="Rectangle 4"/>
          <p:cNvSpPr>
            <a:spLocks noChangeArrowheads="1"/>
          </p:cNvSpPr>
          <p:nvPr/>
        </p:nvSpPr>
        <p:spPr bwMode="auto">
          <a:xfrm>
            <a:off x="10086045" y="6858795"/>
            <a:ext cx="9193811" cy="3878712"/>
          </a:xfrm>
          <a:prstGeom prst="rect">
            <a:avLst/>
          </a:prstGeom>
          <a:noFill/>
          <a:ln>
            <a:noFill/>
          </a:ln>
          <a:extLst/>
        </p:spPr>
        <p:txBody>
          <a:bodyPr lIns="243797" tIns="121899" rIns="243797" bIns="121899">
            <a:spAutoFit/>
          </a:bodyPr>
          <a:lstStyle/>
          <a:p>
            <a:pPr eaLnBrk="1" hangingPunct="1">
              <a:buFont typeface="Arial" pitchFamily="34" charset="0"/>
              <a:buBlip>
                <a:blip r:embed="rId2"/>
              </a:buBlip>
              <a:defRPr/>
            </a:pPr>
            <a:r>
              <a:rPr lang="zh-CN" altLang="en-US" sz="5900">
                <a:solidFill>
                  <a:srgbClr val="FF0000"/>
                </a:solidFill>
                <a:effectLst>
                  <a:outerShdw blurRad="38100" dist="38100" dir="2700000" algn="tl">
                    <a:srgbClr val="C0C0C0"/>
                  </a:outerShdw>
                </a:effectLst>
              </a:rPr>
              <a:t> 温度场成像</a:t>
            </a:r>
          </a:p>
          <a:p>
            <a:pPr eaLnBrk="1" hangingPunct="1">
              <a:buFont typeface="Arial" pitchFamily="34" charset="0"/>
              <a:buBlip>
                <a:blip r:embed="rId2"/>
              </a:buBlip>
              <a:defRPr/>
            </a:pPr>
            <a:r>
              <a:rPr lang="zh-CN" altLang="en-US" sz="5900">
                <a:solidFill>
                  <a:srgbClr val="FF0000"/>
                </a:solidFill>
                <a:effectLst>
                  <a:outerShdw blurRad="38100" dist="38100" dir="2700000" algn="tl">
                    <a:srgbClr val="C0C0C0"/>
                  </a:outerShdw>
                </a:effectLst>
              </a:rPr>
              <a:t>“不可见”物体探测</a:t>
            </a:r>
          </a:p>
          <a:p>
            <a:pPr eaLnBrk="1" hangingPunct="1">
              <a:buFont typeface="Arial" pitchFamily="34" charset="0"/>
              <a:buBlip>
                <a:blip r:embed="rId2"/>
              </a:buBlip>
              <a:defRPr/>
            </a:pPr>
            <a:r>
              <a:rPr lang="zh-CN" altLang="en-US" sz="5900">
                <a:solidFill>
                  <a:srgbClr val="FF0000"/>
                </a:solidFill>
                <a:effectLst>
                  <a:outerShdw blurRad="38100" dist="38100" dir="2700000" algn="tl">
                    <a:srgbClr val="C0C0C0"/>
                  </a:outerShdw>
                </a:effectLst>
              </a:rPr>
              <a:t> 穿透烟、雾、雨能力强</a:t>
            </a:r>
          </a:p>
          <a:p>
            <a:pPr eaLnBrk="1" hangingPunct="1">
              <a:buFont typeface="Arial" pitchFamily="34" charset="0"/>
              <a:buBlip>
                <a:blip r:embed="rId2"/>
              </a:buBlip>
              <a:defRPr/>
            </a:pPr>
            <a:r>
              <a:rPr lang="zh-CN" altLang="en-US" sz="5900">
                <a:solidFill>
                  <a:srgbClr val="FF0000"/>
                </a:solidFill>
                <a:effectLst>
                  <a:outerShdw blurRad="38100" dist="38100" dir="2700000" algn="tl">
                    <a:srgbClr val="C0C0C0"/>
                  </a:outerShdw>
                </a:effectLst>
              </a:rPr>
              <a:t> 大气传输衰减小</a:t>
            </a:r>
          </a:p>
        </p:txBody>
      </p:sp>
      <p:sp>
        <p:nvSpPr>
          <p:cNvPr id="62474" name="Rectangle 4"/>
          <p:cNvSpPr>
            <a:spLocks noChangeArrowheads="1"/>
          </p:cNvSpPr>
          <p:nvPr/>
        </p:nvSpPr>
        <p:spPr bwMode="auto">
          <a:xfrm>
            <a:off x="3165681" y="7857448"/>
            <a:ext cx="7296625" cy="1608090"/>
          </a:xfrm>
          <a:prstGeom prst="rect">
            <a:avLst/>
          </a:prstGeom>
          <a:noFill/>
          <a:ln>
            <a:noFill/>
          </a:ln>
          <a:extLst/>
        </p:spPr>
        <p:txBody>
          <a:bodyPr lIns="243797" tIns="121899" rIns="243797" bIns="121899">
            <a:spAutoFit/>
          </a:bodyPr>
          <a:lstStyle/>
          <a:p>
            <a:pPr eaLnBrk="1" hangingPunct="1">
              <a:lnSpc>
                <a:spcPct val="150000"/>
              </a:lnSpc>
              <a:spcBef>
                <a:spcPct val="50000"/>
              </a:spcBef>
              <a:buFont typeface="Arial" pitchFamily="34" charset="0"/>
              <a:buNone/>
              <a:defRPr/>
            </a:pPr>
            <a:r>
              <a:rPr lang="zh-CN" altLang="en-US" sz="5900">
                <a:solidFill>
                  <a:srgbClr val="0000FF"/>
                </a:solidFill>
                <a:effectLst>
                  <a:outerShdw blurRad="38100" dist="38100" dir="2700000" algn="tl">
                    <a:srgbClr val="C0C0C0"/>
                  </a:outerShdw>
                </a:effectLst>
              </a:rPr>
              <a:t>红外传感器的优点：</a:t>
            </a:r>
          </a:p>
        </p:txBody>
      </p:sp>
      <p:sp>
        <p:nvSpPr>
          <p:cNvPr id="26630" name="矩形 8"/>
          <p:cNvSpPr>
            <a:spLocks noChangeArrowheads="1"/>
          </p:cNvSpPr>
          <p:nvPr/>
        </p:nvSpPr>
        <p:spPr bwMode="auto">
          <a:xfrm>
            <a:off x="1" y="0"/>
            <a:ext cx="13332693"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一、从人眼说起</a:t>
            </a:r>
            <a:endParaRPr lang="en-US" altLang="zh-CN" sz="850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2854735264"/>
      </p:ext>
    </p:extLst>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ChangeArrowheads="1"/>
          </p:cNvSpPr>
          <p:nvPr/>
        </p:nvSpPr>
        <p:spPr bwMode="auto">
          <a:xfrm>
            <a:off x="863656" y="2420132"/>
            <a:ext cx="4034101" cy="4185719"/>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r>
              <a:rPr lang="en-US" altLang="zh-CN" sz="6400">
                <a:latin typeface="Times New Roman" pitchFamily="18" charset="0"/>
                <a:cs typeface="Times New Roman" pitchFamily="18" charset="0"/>
              </a:rPr>
              <a:t>1. </a:t>
            </a:r>
            <a:r>
              <a:rPr lang="zh-CN" altLang="en-US" sz="6400">
                <a:latin typeface="Times New Roman" pitchFamily="18" charset="0"/>
                <a:cs typeface="Times New Roman" pitchFamily="18" charset="0"/>
              </a:rPr>
              <a:t>微光情况下夜视与红外的对比</a:t>
            </a:r>
            <a:endParaRPr lang="zh-CN" altLang="en-US" sz="6400"/>
          </a:p>
        </p:txBody>
      </p:sp>
      <p:pic>
        <p:nvPicPr>
          <p:cNvPr id="27651" name="Picture 4" descr="201083141186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194" y="2248160"/>
            <a:ext cx="17277888" cy="504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6"/>
          <p:cNvSpPr>
            <a:spLocks noChangeArrowheads="1"/>
          </p:cNvSpPr>
          <p:nvPr/>
        </p:nvSpPr>
        <p:spPr bwMode="auto">
          <a:xfrm>
            <a:off x="668382" y="8680097"/>
            <a:ext cx="4034100" cy="2215949"/>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r>
              <a:rPr lang="en-US" altLang="zh-CN" sz="6400">
                <a:latin typeface="Times New Roman" pitchFamily="18" charset="0"/>
                <a:cs typeface="Times New Roman" pitchFamily="18" charset="0"/>
              </a:rPr>
              <a:t>2.</a:t>
            </a:r>
            <a:r>
              <a:rPr lang="zh-CN" altLang="en-US" sz="6400">
                <a:latin typeface="Times New Roman" pitchFamily="18" charset="0"/>
                <a:cs typeface="Times New Roman" pitchFamily="18" charset="0"/>
              </a:rPr>
              <a:t>穿透烟雾的红外</a:t>
            </a:r>
          </a:p>
        </p:txBody>
      </p:sp>
      <p:pic>
        <p:nvPicPr>
          <p:cNvPr id="27653" name="Picture 7" descr="2010831411256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194" y="7798703"/>
            <a:ext cx="17082613" cy="558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矩形 8"/>
          <p:cNvSpPr>
            <a:spLocks noChangeArrowheads="1"/>
          </p:cNvSpPr>
          <p:nvPr/>
        </p:nvSpPr>
        <p:spPr bwMode="auto">
          <a:xfrm>
            <a:off x="0" y="0"/>
            <a:ext cx="969231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一、从人眼说起</a:t>
            </a:r>
            <a:endParaRPr lang="en-US" altLang="zh-CN" sz="850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3387775310"/>
      </p:ext>
    </p:extLst>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0E399613-E18E-40C7-A8DB-5964346B593E}" type="slidenum">
              <a:rPr lang="zh-CN" altLang="en-US" sz="3700">
                <a:solidFill>
                  <a:srgbClr val="F010A5"/>
                </a:solidFill>
              </a:rPr>
              <a:pPr algn="r"/>
              <a:t>15</a:t>
            </a:fld>
            <a:endParaRPr lang="en-US" altLang="zh-CN" sz="3700">
              <a:solidFill>
                <a:srgbClr val="F010A5"/>
              </a:solidFill>
            </a:endParaRPr>
          </a:p>
        </p:txBody>
      </p:sp>
      <p:sp>
        <p:nvSpPr>
          <p:cNvPr id="28675" name="Text Box 2"/>
          <p:cNvSpPr txBox="1">
            <a:spLocks noChangeArrowheads="1"/>
          </p:cNvSpPr>
          <p:nvPr/>
        </p:nvSpPr>
        <p:spPr bwMode="auto">
          <a:xfrm>
            <a:off x="952562" y="2421218"/>
            <a:ext cx="22753532" cy="172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just">
              <a:lnSpc>
                <a:spcPct val="150000"/>
              </a:lnSpc>
              <a:spcAft>
                <a:spcPts val="1600"/>
              </a:spcAft>
              <a:buFontTx/>
              <a:buChar char="•"/>
            </a:pPr>
            <a:r>
              <a:rPr lang="zh-CN" altLang="en-US" sz="6400">
                <a:solidFill>
                  <a:schemeClr val="accent2"/>
                </a:solidFill>
                <a:latin typeface="Times New Roman" pitchFamily="18" charset="0"/>
              </a:rPr>
              <a:t> </a:t>
            </a:r>
            <a:r>
              <a:rPr lang="en-US" altLang="zh-CN" sz="6400">
                <a:solidFill>
                  <a:schemeClr val="accent2"/>
                </a:solidFill>
                <a:latin typeface="Times New Roman" pitchFamily="18" charset="0"/>
              </a:rPr>
              <a:t>1  </a:t>
            </a:r>
            <a:r>
              <a:rPr lang="zh-CN" altLang="en-US" sz="6400">
                <a:solidFill>
                  <a:schemeClr val="accent2"/>
                </a:solidFill>
                <a:latin typeface="Times New Roman" pitchFamily="18" charset="0"/>
              </a:rPr>
              <a:t>什么叫</a:t>
            </a:r>
            <a:r>
              <a:rPr lang="zh-CN" altLang="en-US" sz="6400">
                <a:solidFill>
                  <a:srgbClr val="0070C0"/>
                </a:solidFill>
                <a:latin typeface="Times New Roman" pitchFamily="18" charset="0"/>
              </a:rPr>
              <a:t>红外传感器？</a:t>
            </a:r>
            <a:endParaRPr lang="en-US" altLang="zh-CN" sz="6400">
              <a:solidFill>
                <a:srgbClr val="0070C0"/>
              </a:solidFill>
              <a:latin typeface="Times New Roman" pitchFamily="18" charset="0"/>
            </a:endParaRPr>
          </a:p>
        </p:txBody>
      </p:sp>
      <p:grpSp>
        <p:nvGrpSpPr>
          <p:cNvPr id="28676" name="Group 15"/>
          <p:cNvGrpSpPr>
            <a:grpSpLocks/>
          </p:cNvGrpSpPr>
          <p:nvPr/>
        </p:nvGrpSpPr>
        <p:grpSpPr bwMode="auto">
          <a:xfrm>
            <a:off x="1438369" y="4034305"/>
            <a:ext cx="20684885" cy="8967238"/>
            <a:chOff x="340" y="953"/>
            <a:chExt cx="4887" cy="2118"/>
          </a:xfrm>
        </p:grpSpPr>
        <p:sp>
          <p:nvSpPr>
            <p:cNvPr id="28678" name="矩形 4"/>
            <p:cNvSpPr>
              <a:spLocks noChangeArrowheads="1"/>
            </p:cNvSpPr>
            <p:nvPr/>
          </p:nvSpPr>
          <p:spPr bwMode="auto">
            <a:xfrm>
              <a:off x="2743" y="953"/>
              <a:ext cx="450" cy="15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r>
                <a:rPr lang="zh-CN" altLang="en-US"/>
                <a:t>红外传感器</a:t>
              </a:r>
            </a:p>
          </p:txBody>
        </p:sp>
        <p:pic>
          <p:nvPicPr>
            <p:cNvPr id="28679"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 y="2119"/>
              <a:ext cx="1984"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21" descr="Medical_V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 y="1121"/>
              <a:ext cx="1984"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右箭头 7"/>
            <p:cNvSpPr>
              <a:spLocks noChangeArrowheads="1"/>
            </p:cNvSpPr>
            <p:nvPr/>
          </p:nvSpPr>
          <p:spPr bwMode="auto">
            <a:xfrm>
              <a:off x="2336" y="1166"/>
              <a:ext cx="405" cy="756"/>
            </a:xfrm>
            <a:prstGeom prst="rightArrow">
              <a:avLst>
                <a:gd name="adj1" fmla="val 50000"/>
                <a:gd name="adj2" fmla="val 50000"/>
              </a:avLst>
            </a:prstGeom>
            <a:solidFill>
              <a:schemeClr val="accent1"/>
            </a:solidFill>
            <a:ln w="9525">
              <a:solidFill>
                <a:schemeClr val="tx1"/>
              </a:solidFill>
              <a:miter lim="800000"/>
              <a:headEnd/>
              <a:tailEnd/>
            </a:ln>
          </p:spPr>
          <p:txBody>
            <a:bodyPr>
              <a:spAutoFit/>
            </a:bodyPr>
            <a:lstStyle/>
            <a:p>
              <a:pPr eaLnBrk="1" hangingPunct="1"/>
              <a:endParaRPr lang="zh-CN" altLang="en-US" sz="9600"/>
            </a:p>
          </p:txBody>
        </p:sp>
        <p:sp>
          <p:nvSpPr>
            <p:cNvPr id="28682" name="右箭头 8"/>
            <p:cNvSpPr>
              <a:spLocks noChangeArrowheads="1"/>
            </p:cNvSpPr>
            <p:nvPr/>
          </p:nvSpPr>
          <p:spPr bwMode="auto">
            <a:xfrm>
              <a:off x="3220" y="1121"/>
              <a:ext cx="405" cy="756"/>
            </a:xfrm>
            <a:prstGeom prst="rightArrow">
              <a:avLst>
                <a:gd name="adj1" fmla="val 50000"/>
                <a:gd name="adj2" fmla="val 50000"/>
              </a:avLst>
            </a:prstGeom>
            <a:solidFill>
              <a:schemeClr val="accent1"/>
            </a:solidFill>
            <a:ln w="9525">
              <a:solidFill>
                <a:schemeClr val="tx1"/>
              </a:solidFill>
              <a:miter lim="800000"/>
              <a:headEnd/>
              <a:tailEnd/>
            </a:ln>
          </p:spPr>
          <p:txBody>
            <a:bodyPr>
              <a:spAutoFit/>
            </a:bodyPr>
            <a:lstStyle/>
            <a:p>
              <a:pPr eaLnBrk="1" hangingPunct="1"/>
              <a:endParaRPr lang="zh-CN" altLang="en-US" sz="9600"/>
            </a:p>
          </p:txBody>
        </p:sp>
        <p:sp>
          <p:nvSpPr>
            <p:cNvPr id="28683" name="矩形 9"/>
            <p:cNvSpPr>
              <a:spLocks noChangeArrowheads="1"/>
            </p:cNvSpPr>
            <p:nvPr/>
          </p:nvSpPr>
          <p:spPr bwMode="auto">
            <a:xfrm>
              <a:off x="3625" y="1300"/>
              <a:ext cx="1035" cy="3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eaLnBrk="1" hangingPunct="1"/>
              <a:r>
                <a:rPr lang="zh-CN" altLang="en-US"/>
                <a:t>电信号</a:t>
              </a:r>
            </a:p>
          </p:txBody>
        </p:sp>
        <p:sp>
          <p:nvSpPr>
            <p:cNvPr id="28684" name="下箭头 10"/>
            <p:cNvSpPr>
              <a:spLocks noChangeArrowheads="1"/>
            </p:cNvSpPr>
            <p:nvPr/>
          </p:nvSpPr>
          <p:spPr bwMode="auto">
            <a:xfrm>
              <a:off x="3940" y="1711"/>
              <a:ext cx="540" cy="453"/>
            </a:xfrm>
            <a:prstGeom prst="downArrow">
              <a:avLst>
                <a:gd name="adj1" fmla="val 50000"/>
                <a:gd name="adj2" fmla="val 37431"/>
              </a:avLst>
            </a:prstGeom>
            <a:solidFill>
              <a:schemeClr val="accent1"/>
            </a:solidFill>
            <a:ln w="9525">
              <a:solidFill>
                <a:schemeClr val="tx1"/>
              </a:solidFill>
              <a:miter lim="800000"/>
              <a:headEnd/>
              <a:tailEnd/>
            </a:ln>
          </p:spPr>
          <p:txBody>
            <a:bodyPr>
              <a:spAutoFit/>
            </a:bodyPr>
            <a:lstStyle/>
            <a:p>
              <a:pPr eaLnBrk="1" hangingPunct="1"/>
              <a:endParaRPr lang="zh-CN" altLang="en-US" sz="9600"/>
            </a:p>
          </p:txBody>
        </p:sp>
      </p:grpSp>
      <p:sp>
        <p:nvSpPr>
          <p:cNvPr id="28677" name="矩形 8"/>
          <p:cNvSpPr>
            <a:spLocks noChangeArrowheads="1"/>
          </p:cNvSpPr>
          <p:nvPr/>
        </p:nvSpPr>
        <p:spPr bwMode="auto">
          <a:xfrm>
            <a:off x="477870" y="0"/>
            <a:ext cx="14691682"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F010A5"/>
                </a:solidFill>
                <a:latin typeface="黑体" pitchFamily="2" charset="-122"/>
                <a:ea typeface="黑体" pitchFamily="2" charset="-122"/>
              </a:rPr>
              <a:t>二、红外传感器的研究历史</a:t>
            </a:r>
            <a:endParaRPr lang="en-US" altLang="zh-CN" sz="8500">
              <a:solidFill>
                <a:srgbClr val="F010A5"/>
              </a:solidFill>
              <a:latin typeface="黑体" pitchFamily="2" charset="-122"/>
              <a:cs typeface="Times New Roman" pitchFamily="18" charset="0"/>
            </a:endParaRPr>
          </a:p>
        </p:txBody>
      </p:sp>
      <p:sp>
        <p:nvSpPr>
          <p:cNvPr id="13" name="Rectangle 10"/>
          <p:cNvSpPr>
            <a:spLocks noChangeArrowheads="1"/>
          </p:cNvSpPr>
          <p:nvPr/>
        </p:nvSpPr>
        <p:spPr bwMode="auto">
          <a:xfrm>
            <a:off x="511057" y="8414195"/>
            <a:ext cx="23322046" cy="5144095"/>
          </a:xfrm>
          <a:prstGeom prst="rect">
            <a:avLst/>
          </a:prstGeom>
          <a:solidFill>
            <a:schemeClr val="bg1"/>
          </a:solidFill>
          <a:ln>
            <a:noFill/>
          </a:ln>
          <a:extLst/>
        </p:spPr>
        <p:txBody>
          <a:bodyPr lIns="217691" tIns="108846" rIns="217691" bIns="108846" anchor="ctr"/>
          <a:lstStyle/>
          <a:p>
            <a:pPr>
              <a:lnSpc>
                <a:spcPct val="150000"/>
              </a:lnSpc>
            </a:pPr>
            <a:r>
              <a:rPr lang="en-US" altLang="zh-CN" sz="6700" dirty="0">
                <a:solidFill>
                  <a:schemeClr val="hlink"/>
                </a:solidFill>
                <a:latin typeface="华文新魏" pitchFamily="2" charset="-122"/>
                <a:ea typeface="华文新魏" pitchFamily="2" charset="-122"/>
              </a:rPr>
              <a:t> </a:t>
            </a:r>
            <a:r>
              <a:rPr lang="zh-CN" altLang="en-US" sz="6700" dirty="0">
                <a:solidFill>
                  <a:schemeClr val="hlink"/>
                </a:solidFill>
                <a:latin typeface="华文新魏" pitchFamily="2" charset="-122"/>
                <a:ea typeface="华文新魏" pitchFamily="2" charset="-122"/>
              </a:rPr>
              <a:t>定义：</a:t>
            </a:r>
            <a:r>
              <a:rPr lang="zh-CN" altLang="en-US" sz="6700" dirty="0">
                <a:latin typeface="楷体_GB2312" pitchFamily="49" charset="-122"/>
                <a:ea typeface="楷体_GB2312" pitchFamily="49" charset="-122"/>
              </a:rPr>
              <a:t>红外</a:t>
            </a:r>
            <a:r>
              <a:rPr lang="zh-CN" altLang="en-US" sz="6700" dirty="0">
                <a:solidFill>
                  <a:srgbClr val="FF0000"/>
                </a:solidFill>
                <a:latin typeface="楷体_GB2312" pitchFamily="49" charset="-122"/>
                <a:ea typeface="楷体_GB2312" pitchFamily="49" charset="-122"/>
              </a:rPr>
              <a:t>传感器</a:t>
            </a:r>
            <a:r>
              <a:rPr lang="zh-CN" altLang="en-US" sz="6700" dirty="0">
                <a:latin typeface="楷体_GB2312" pitchFamily="49" charset="-122"/>
                <a:ea typeface="楷体_GB2312" pitchFamily="49" charset="-122"/>
              </a:rPr>
              <a:t>（也称为红外</a:t>
            </a:r>
            <a:r>
              <a:rPr lang="zh-CN" altLang="en-US" sz="6700" dirty="0">
                <a:solidFill>
                  <a:srgbClr val="FF0000"/>
                </a:solidFill>
                <a:latin typeface="楷体_GB2312" pitchFamily="49" charset="-122"/>
                <a:ea typeface="楷体_GB2312" pitchFamily="49" charset="-122"/>
              </a:rPr>
              <a:t>探测器</a:t>
            </a:r>
            <a:r>
              <a:rPr lang="zh-CN" altLang="en-US" sz="6700" dirty="0">
                <a:latin typeface="楷体_GB2312" pitchFamily="49" charset="-122"/>
                <a:ea typeface="楷体_GB2312" pitchFamily="49" charset="-122"/>
              </a:rPr>
              <a:t>）是能将红外辐射能转换成电能的</a:t>
            </a:r>
            <a:r>
              <a:rPr lang="zh-CN" altLang="en-US" sz="6700" dirty="0">
                <a:solidFill>
                  <a:srgbClr val="FF0000"/>
                </a:solidFill>
                <a:latin typeface="楷体_GB2312" pitchFamily="49" charset="-122"/>
                <a:ea typeface="楷体_GB2312" pitchFamily="49" charset="-122"/>
              </a:rPr>
              <a:t>光敏器件</a:t>
            </a:r>
            <a:r>
              <a:rPr lang="zh-CN" altLang="en-US" sz="6700" dirty="0">
                <a:latin typeface="楷体_GB2312" pitchFamily="49" charset="-122"/>
                <a:ea typeface="楷体_GB2312" pitchFamily="49" charset="-122"/>
              </a:rPr>
              <a:t>，它是红外探测系统的关键部件，其性能好坏，将直接影响系统性能的优劣。</a:t>
            </a:r>
            <a:endParaRPr lang="zh-CN" altLang="en-US" sz="6700" dirty="0">
              <a:solidFill>
                <a:schemeClr val="hlink"/>
              </a:solidFill>
              <a:latin typeface="华文新魏" pitchFamily="2" charset="-122"/>
              <a:ea typeface="华文新魏" pitchFamily="2" charset="-122"/>
            </a:endParaRPr>
          </a:p>
        </p:txBody>
      </p:sp>
    </p:spTree>
    <p:extLst>
      <p:ext uri="{BB962C8B-B14F-4D97-AF65-F5344CB8AC3E}">
        <p14:creationId xmlns:p14="http://schemas.microsoft.com/office/powerpoint/2010/main" val="1017010678"/>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DDDE31BE-6185-492E-A200-E89719B29E07}" type="slidenum">
              <a:rPr lang="zh-CN" altLang="en-US" sz="3700">
                <a:solidFill>
                  <a:srgbClr val="F010A5"/>
                </a:solidFill>
              </a:rPr>
              <a:pPr algn="r"/>
              <a:t>16</a:t>
            </a:fld>
            <a:endParaRPr lang="en-US" altLang="zh-CN" sz="3700">
              <a:solidFill>
                <a:srgbClr val="F010A5"/>
              </a:solidFill>
            </a:endParaRPr>
          </a:p>
        </p:txBody>
      </p:sp>
      <p:sp>
        <p:nvSpPr>
          <p:cNvPr id="29699" name="矩形 10"/>
          <p:cNvSpPr>
            <a:spLocks noChangeArrowheads="1"/>
          </p:cNvSpPr>
          <p:nvPr/>
        </p:nvSpPr>
        <p:spPr bwMode="auto">
          <a:xfrm>
            <a:off x="762050" y="2286265"/>
            <a:ext cx="22753532" cy="354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marL="912813" indent="-912813">
              <a:spcBef>
                <a:spcPct val="20000"/>
              </a:spcBef>
            </a:pPr>
            <a:r>
              <a:rPr lang="en-US" altLang="zh-CN" sz="6700">
                <a:solidFill>
                  <a:srgbClr val="CC0000"/>
                </a:solidFill>
                <a:ea typeface="楷体" pitchFamily="49" charset="-122"/>
              </a:rPr>
              <a:t>2.</a:t>
            </a:r>
            <a:r>
              <a:rPr lang="zh-CN" altLang="en-US" sz="6700">
                <a:solidFill>
                  <a:srgbClr val="CC0000"/>
                </a:solidFill>
                <a:ea typeface="楷体" pitchFamily="49" charset="-122"/>
              </a:rPr>
              <a:t>红外热成像系统：</a:t>
            </a:r>
          </a:p>
          <a:p>
            <a:pPr marL="912813" indent="-912813">
              <a:spcBef>
                <a:spcPct val="20000"/>
              </a:spcBef>
            </a:pPr>
            <a:r>
              <a:rPr lang="zh-CN" altLang="en-US" sz="6700">
                <a:solidFill>
                  <a:srgbClr val="CC0000"/>
                </a:solidFill>
                <a:ea typeface="楷体" pitchFamily="49" charset="-122"/>
              </a:rPr>
              <a:t>能够摄取景物红外辐射分布图像，并将其转换为人眼可见视图的装置</a:t>
            </a:r>
            <a:r>
              <a:rPr lang="zh-CN" altLang="en-US" sz="6700" b="0">
                <a:solidFill>
                  <a:srgbClr val="663300"/>
                </a:solidFill>
                <a:ea typeface="楷体" pitchFamily="49" charset="-122"/>
              </a:rPr>
              <a:t>。</a:t>
            </a:r>
          </a:p>
        </p:txBody>
      </p:sp>
      <p:grpSp>
        <p:nvGrpSpPr>
          <p:cNvPr id="29700" name="组合 28"/>
          <p:cNvGrpSpPr>
            <a:grpSpLocks/>
          </p:cNvGrpSpPr>
          <p:nvPr/>
        </p:nvGrpSpPr>
        <p:grpSpPr bwMode="auto">
          <a:xfrm>
            <a:off x="762050" y="5964928"/>
            <a:ext cx="22178820" cy="7036615"/>
            <a:chOff x="285720" y="2786058"/>
            <a:chExt cx="8318757" cy="3517781"/>
          </a:xfrm>
        </p:grpSpPr>
        <p:sp>
          <p:nvSpPr>
            <p:cNvPr id="29703" name="Rectangle 5"/>
            <p:cNvSpPr>
              <a:spLocks noChangeArrowheads="1"/>
            </p:cNvSpPr>
            <p:nvPr/>
          </p:nvSpPr>
          <p:spPr bwMode="auto">
            <a:xfrm>
              <a:off x="5699147" y="4816459"/>
              <a:ext cx="20161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r>
                <a:rPr lang="zh-CN" altLang="en-US" sz="4300">
                  <a:ea typeface="华文细黑" pitchFamily="2" charset="-122"/>
                </a:rPr>
                <a:t>电学组件</a:t>
              </a:r>
            </a:p>
          </p:txBody>
        </p:sp>
        <p:sp>
          <p:nvSpPr>
            <p:cNvPr id="29704" name="Oval 6"/>
            <p:cNvSpPr>
              <a:spLocks noChangeArrowheads="1"/>
            </p:cNvSpPr>
            <p:nvPr/>
          </p:nvSpPr>
          <p:spPr bwMode="auto">
            <a:xfrm>
              <a:off x="3560765" y="3071811"/>
              <a:ext cx="1368425" cy="8636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r>
                <a:rPr lang="zh-CN" altLang="en-US" sz="4300">
                  <a:ea typeface="华文细黑" pitchFamily="2" charset="-122"/>
                </a:rPr>
                <a:t>红外镜头</a:t>
              </a:r>
              <a:r>
                <a:rPr lang="en-US" altLang="zh-CN" sz="4300">
                  <a:ea typeface="华文细黑" pitchFamily="2" charset="-122"/>
                </a:rPr>
                <a:t> </a:t>
              </a:r>
            </a:p>
          </p:txBody>
        </p:sp>
        <p:sp>
          <p:nvSpPr>
            <p:cNvPr id="29705" name="Oval 8"/>
            <p:cNvSpPr>
              <a:spLocks noChangeArrowheads="1"/>
            </p:cNvSpPr>
            <p:nvPr/>
          </p:nvSpPr>
          <p:spPr bwMode="auto">
            <a:xfrm>
              <a:off x="5256244" y="3143249"/>
              <a:ext cx="1873250" cy="7905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r>
                <a:rPr lang="zh-CN" altLang="en-US" sz="4300">
                  <a:ea typeface="华文细黑" pitchFamily="2" charset="-122"/>
                </a:rPr>
                <a:t>光学机械</a:t>
              </a:r>
              <a:endParaRPr lang="en-US" altLang="zh-CN" sz="4300">
                <a:ea typeface="华文细黑" pitchFamily="2" charset="-122"/>
              </a:endParaRPr>
            </a:p>
            <a:p>
              <a:pPr algn="ctr" eaLnBrk="1" hangingPunct="1"/>
              <a:r>
                <a:rPr lang="zh-CN" altLang="en-US" sz="4300">
                  <a:ea typeface="华文细黑" pitchFamily="2" charset="-122"/>
                </a:rPr>
                <a:t>扫描器</a:t>
              </a:r>
            </a:p>
          </p:txBody>
        </p:sp>
        <p:sp>
          <p:nvSpPr>
            <p:cNvPr id="29706" name="Rectangle 9"/>
            <p:cNvSpPr>
              <a:spLocks noChangeArrowheads="1"/>
            </p:cNvSpPr>
            <p:nvPr/>
          </p:nvSpPr>
          <p:spPr bwMode="auto">
            <a:xfrm>
              <a:off x="6985032" y="3995748"/>
              <a:ext cx="161944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r>
                <a:rPr lang="zh-CN" altLang="en-US" sz="4300">
                  <a:solidFill>
                    <a:srgbClr val="CC0000"/>
                  </a:solidFill>
                  <a:ea typeface="华文细黑" pitchFamily="2" charset="-122"/>
                </a:rPr>
                <a:t>红外探测器组件</a:t>
              </a:r>
            </a:p>
          </p:txBody>
        </p:sp>
        <p:sp>
          <p:nvSpPr>
            <p:cNvPr id="29707" name="Text Box 12"/>
            <p:cNvSpPr txBox="1">
              <a:spLocks noChangeArrowheads="1"/>
            </p:cNvSpPr>
            <p:nvPr/>
          </p:nvSpPr>
          <p:spPr bwMode="auto">
            <a:xfrm>
              <a:off x="3414449" y="5013389"/>
              <a:ext cx="1517203" cy="377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4300">
                  <a:ea typeface="华文细黑" pitchFamily="2" charset="-122"/>
                </a:rPr>
                <a:t>软件及相关算法</a:t>
              </a:r>
            </a:p>
          </p:txBody>
        </p:sp>
        <p:pic>
          <p:nvPicPr>
            <p:cNvPr id="29708" name="Picture 2" descr="c:\DOCUME~1\ADMINI~1\APPLIC~1\360se6\USERDA~1\Temp\U_791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20" y="4572009"/>
              <a:ext cx="2286016" cy="173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2" descr="c:\DOCUME~1\ADMINI~1\APPLIC~1\360se6\USERDA~1\Temp\U_7913~1.JPG"/>
            <p:cNvPicPr>
              <a:picLocks noChangeAspect="1" noChangeArrowheads="1"/>
            </p:cNvPicPr>
            <p:nvPr/>
          </p:nvPicPr>
          <p:blipFill>
            <a:blip r:embed="rId2">
              <a:lum bright="-62000" contrast="-44000"/>
              <a:grayscl/>
              <a:extLst>
                <a:ext uri="{28A0092B-C50C-407E-A947-70E740481C1C}">
                  <a14:useLocalDpi xmlns:a14="http://schemas.microsoft.com/office/drawing/2010/main" val="0"/>
                </a:ext>
              </a:extLst>
            </a:blip>
            <a:srcRect/>
            <a:stretch>
              <a:fillRect/>
            </a:stretch>
          </p:blipFill>
          <p:spPr bwMode="auto">
            <a:xfrm>
              <a:off x="290542" y="2786058"/>
              <a:ext cx="2263157" cy="17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右箭头 21"/>
            <p:cNvSpPr>
              <a:spLocks noChangeArrowheads="1"/>
            </p:cNvSpPr>
            <p:nvPr/>
          </p:nvSpPr>
          <p:spPr bwMode="auto">
            <a:xfrm>
              <a:off x="2643175" y="3571877"/>
              <a:ext cx="857256" cy="1306642"/>
            </a:xfrm>
            <a:prstGeom prst="rightArrow">
              <a:avLst>
                <a:gd name="adj1" fmla="val 500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round/>
                  <a:headEnd/>
                  <a:tailEnd/>
                </a14:hiddenLine>
              </a:ext>
            </a:extLst>
          </p:spPr>
          <p:txBody>
            <a:bodyPr>
              <a:spAutoFit/>
            </a:bodyPr>
            <a:lstStyle/>
            <a:p>
              <a:pPr eaLnBrk="1" hangingPunct="1">
                <a:lnSpc>
                  <a:spcPct val="150000"/>
                </a:lnSpc>
                <a:spcBef>
                  <a:spcPct val="50000"/>
                </a:spcBef>
                <a:buFontTx/>
                <a:buBlip>
                  <a:blip r:embed="rId3"/>
                </a:buBlip>
              </a:pPr>
              <a:endParaRPr kumimoji="1" lang="zh-CN" altLang="en-US" sz="5300">
                <a:latin typeface="黑体" pitchFamily="2" charset="-122"/>
                <a:ea typeface="黑体" pitchFamily="2" charset="-122"/>
              </a:endParaRPr>
            </a:p>
          </p:txBody>
        </p:sp>
        <p:sp>
          <p:nvSpPr>
            <p:cNvPr id="29711" name="右箭头 22"/>
            <p:cNvSpPr>
              <a:spLocks noChangeArrowheads="1"/>
            </p:cNvSpPr>
            <p:nvPr/>
          </p:nvSpPr>
          <p:spPr bwMode="auto">
            <a:xfrm>
              <a:off x="4991609" y="3296762"/>
              <a:ext cx="642943" cy="343853"/>
            </a:xfrm>
            <a:prstGeom prst="rightArrow">
              <a:avLst>
                <a:gd name="adj1" fmla="val 50000"/>
                <a:gd name="adj2" fmla="val 49997"/>
              </a:avLst>
            </a:prstGeom>
            <a:solidFill>
              <a:srgbClr val="993300"/>
            </a:solidFill>
            <a:ln w="76200">
              <a:solidFill>
                <a:schemeClr val="tx1"/>
              </a:solidFill>
              <a:round/>
              <a:headEnd/>
              <a:tailEnd/>
            </a:ln>
          </p:spPr>
          <p:txBody>
            <a:bodyPr>
              <a:spAutoFit/>
            </a:bodyPr>
            <a:lstStyle/>
            <a:p>
              <a:pPr eaLnBrk="1" hangingPunct="1">
                <a:lnSpc>
                  <a:spcPct val="150000"/>
                </a:lnSpc>
                <a:spcBef>
                  <a:spcPct val="50000"/>
                </a:spcBef>
                <a:buFontTx/>
                <a:buBlip>
                  <a:blip r:embed="rId3"/>
                </a:buBlip>
              </a:pPr>
              <a:endParaRPr kumimoji="1" lang="zh-CN" altLang="en-US" sz="1100">
                <a:latin typeface="黑体" pitchFamily="2" charset="-122"/>
                <a:ea typeface="黑体" pitchFamily="2" charset="-122"/>
              </a:endParaRPr>
            </a:p>
          </p:txBody>
        </p:sp>
        <p:sp>
          <p:nvSpPr>
            <p:cNvPr id="29712" name="右箭头 23"/>
            <p:cNvSpPr>
              <a:spLocks noChangeArrowheads="1"/>
            </p:cNvSpPr>
            <p:nvPr/>
          </p:nvSpPr>
          <p:spPr bwMode="auto">
            <a:xfrm>
              <a:off x="2886613" y="3248074"/>
              <a:ext cx="642943" cy="343853"/>
            </a:xfrm>
            <a:prstGeom prst="rightArrow">
              <a:avLst>
                <a:gd name="adj1" fmla="val 50000"/>
                <a:gd name="adj2" fmla="val 49997"/>
              </a:avLst>
            </a:prstGeom>
            <a:solidFill>
              <a:srgbClr val="993300"/>
            </a:solidFill>
            <a:ln w="76200">
              <a:solidFill>
                <a:schemeClr val="tx1"/>
              </a:solidFill>
              <a:round/>
              <a:headEnd/>
              <a:tailEnd/>
            </a:ln>
          </p:spPr>
          <p:txBody>
            <a:bodyPr>
              <a:spAutoFit/>
            </a:bodyPr>
            <a:lstStyle/>
            <a:p>
              <a:pPr eaLnBrk="1" hangingPunct="1">
                <a:lnSpc>
                  <a:spcPct val="150000"/>
                </a:lnSpc>
                <a:spcBef>
                  <a:spcPct val="50000"/>
                </a:spcBef>
                <a:buFontTx/>
                <a:buBlip>
                  <a:blip r:embed="rId3"/>
                </a:buBlip>
              </a:pPr>
              <a:endParaRPr kumimoji="1" lang="zh-CN" altLang="en-US" sz="1100">
                <a:latin typeface="黑体" pitchFamily="2" charset="-122"/>
                <a:ea typeface="黑体" pitchFamily="2" charset="-122"/>
              </a:endParaRPr>
            </a:p>
          </p:txBody>
        </p:sp>
        <p:sp>
          <p:nvSpPr>
            <p:cNvPr id="29713" name="右箭头 24"/>
            <p:cNvSpPr>
              <a:spLocks noChangeArrowheads="1"/>
            </p:cNvSpPr>
            <p:nvPr/>
          </p:nvSpPr>
          <p:spPr bwMode="auto">
            <a:xfrm rot="10800000">
              <a:off x="5286380" y="5043024"/>
              <a:ext cx="642943" cy="343853"/>
            </a:xfrm>
            <a:prstGeom prst="rightArrow">
              <a:avLst>
                <a:gd name="adj1" fmla="val 50000"/>
                <a:gd name="adj2" fmla="val 49997"/>
              </a:avLst>
            </a:prstGeom>
            <a:solidFill>
              <a:srgbClr val="993300"/>
            </a:solidFill>
            <a:ln w="76200">
              <a:solidFill>
                <a:schemeClr val="tx1"/>
              </a:solidFill>
              <a:round/>
              <a:headEnd/>
              <a:tailEnd/>
            </a:ln>
          </p:spPr>
          <p:txBody>
            <a:bodyPr>
              <a:spAutoFit/>
            </a:bodyPr>
            <a:lstStyle/>
            <a:p>
              <a:pPr eaLnBrk="1" hangingPunct="1">
                <a:lnSpc>
                  <a:spcPct val="150000"/>
                </a:lnSpc>
                <a:spcBef>
                  <a:spcPct val="50000"/>
                </a:spcBef>
                <a:buFontTx/>
                <a:buBlip>
                  <a:blip r:embed="rId3"/>
                </a:buBlip>
              </a:pPr>
              <a:endParaRPr kumimoji="1" lang="zh-CN" altLang="en-US" sz="1100">
                <a:latin typeface="黑体" pitchFamily="2" charset="-122"/>
                <a:ea typeface="黑体" pitchFamily="2" charset="-122"/>
              </a:endParaRPr>
            </a:p>
          </p:txBody>
        </p:sp>
        <p:sp>
          <p:nvSpPr>
            <p:cNvPr id="29714" name="右箭头 25"/>
            <p:cNvSpPr>
              <a:spLocks noChangeArrowheads="1"/>
            </p:cNvSpPr>
            <p:nvPr/>
          </p:nvSpPr>
          <p:spPr bwMode="auto">
            <a:xfrm rot="10800000">
              <a:off x="2714612" y="5043024"/>
              <a:ext cx="642943" cy="343853"/>
            </a:xfrm>
            <a:prstGeom prst="rightArrow">
              <a:avLst>
                <a:gd name="adj1" fmla="val 50000"/>
                <a:gd name="adj2" fmla="val 49997"/>
              </a:avLst>
            </a:prstGeom>
            <a:solidFill>
              <a:srgbClr val="993300"/>
            </a:solidFill>
            <a:ln w="76200">
              <a:solidFill>
                <a:schemeClr val="tx1"/>
              </a:solidFill>
              <a:round/>
              <a:headEnd/>
              <a:tailEnd/>
            </a:ln>
          </p:spPr>
          <p:txBody>
            <a:bodyPr>
              <a:spAutoFit/>
            </a:bodyPr>
            <a:lstStyle/>
            <a:p>
              <a:pPr eaLnBrk="1" hangingPunct="1">
                <a:lnSpc>
                  <a:spcPct val="150000"/>
                </a:lnSpc>
                <a:spcBef>
                  <a:spcPct val="50000"/>
                </a:spcBef>
                <a:buFontTx/>
                <a:buBlip>
                  <a:blip r:embed="rId3"/>
                </a:buBlip>
              </a:pPr>
              <a:endParaRPr kumimoji="1" lang="zh-CN" altLang="en-US" sz="1100">
                <a:latin typeface="黑体" pitchFamily="2" charset="-122"/>
                <a:ea typeface="黑体" pitchFamily="2" charset="-122"/>
              </a:endParaRPr>
            </a:p>
          </p:txBody>
        </p:sp>
        <p:sp>
          <p:nvSpPr>
            <p:cNvPr id="27" name="圆角右箭头 26"/>
            <p:cNvSpPr/>
            <p:nvPr/>
          </p:nvSpPr>
          <p:spPr bwMode="auto">
            <a:xfrm rot="5400000">
              <a:off x="7200031" y="3434625"/>
              <a:ext cx="503220" cy="493505"/>
            </a:xfrm>
            <a:prstGeom prst="bentArrow">
              <a:avLst/>
            </a:prstGeom>
            <a:solidFill>
              <a:schemeClr val="tx1"/>
            </a:solidFill>
            <a:ln w="38100" cap="flat" cmpd="sng" algn="ctr">
              <a:solidFill>
                <a:schemeClr val="tx1"/>
              </a:solidFill>
              <a:prstDash val="solid"/>
              <a:round/>
              <a:headEnd type="none" w="med" len="med"/>
              <a:tailEnd type="none" w="med" len="med"/>
            </a:ln>
            <a:effectLst/>
          </p:spPr>
          <p:txBody>
            <a:bodyPr>
              <a:spAutoFit/>
            </a:bodyPr>
            <a:lstStyle/>
            <a:p>
              <a:pPr eaLnBrk="1" hangingPunct="1">
                <a:lnSpc>
                  <a:spcPct val="150000"/>
                </a:lnSpc>
                <a:spcBef>
                  <a:spcPct val="50000"/>
                </a:spcBef>
                <a:buFontTx/>
                <a:buBlip>
                  <a:blip r:embed="rId3"/>
                </a:buBlip>
                <a:defRPr/>
              </a:pPr>
              <a:endParaRPr kumimoji="1" lang="zh-CN" altLang="en-US" sz="5300" dirty="0">
                <a:latin typeface="黑体" pitchFamily="49" charset="-122"/>
                <a:ea typeface="黑体" pitchFamily="49" charset="-122"/>
              </a:endParaRPr>
            </a:p>
          </p:txBody>
        </p:sp>
        <p:sp>
          <p:nvSpPr>
            <p:cNvPr id="28" name="圆角右箭头 27"/>
            <p:cNvSpPr/>
            <p:nvPr/>
          </p:nvSpPr>
          <p:spPr bwMode="auto">
            <a:xfrm rot="10800000">
              <a:off x="7358152" y="4743093"/>
              <a:ext cx="571654" cy="657774"/>
            </a:xfrm>
            <a:prstGeom prst="bentArrow">
              <a:avLst/>
            </a:prstGeom>
            <a:solidFill>
              <a:schemeClr val="tx1"/>
            </a:solidFill>
            <a:ln w="38100" cap="flat" cmpd="sng" algn="ctr">
              <a:solidFill>
                <a:schemeClr val="tx1"/>
              </a:solidFill>
              <a:prstDash val="solid"/>
              <a:round/>
              <a:headEnd type="none" w="med" len="med"/>
              <a:tailEnd type="none" w="med" len="med"/>
            </a:ln>
            <a:effectLst/>
          </p:spPr>
          <p:txBody>
            <a:bodyPr>
              <a:spAutoFit/>
            </a:bodyPr>
            <a:lstStyle/>
            <a:p>
              <a:pPr eaLnBrk="1" hangingPunct="1">
                <a:lnSpc>
                  <a:spcPct val="150000"/>
                </a:lnSpc>
                <a:spcBef>
                  <a:spcPct val="50000"/>
                </a:spcBef>
                <a:buFontTx/>
                <a:buBlip>
                  <a:blip r:embed="rId3"/>
                </a:buBlip>
                <a:defRPr/>
              </a:pPr>
              <a:endParaRPr kumimoji="1" lang="zh-CN" altLang="en-US" sz="5300">
                <a:latin typeface="黑体" pitchFamily="49" charset="-122"/>
                <a:ea typeface="黑体" pitchFamily="49" charset="-122"/>
              </a:endParaRPr>
            </a:p>
          </p:txBody>
        </p:sp>
      </p:grpSp>
      <p:pic>
        <p:nvPicPr>
          <p:cNvPr id="15381" name="Picture 21" descr="Image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369" y="5860142"/>
            <a:ext cx="20159388" cy="785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矩形 8"/>
          <p:cNvSpPr>
            <a:spLocks noChangeArrowheads="1"/>
          </p:cNvSpPr>
          <p:nvPr/>
        </p:nvSpPr>
        <p:spPr bwMode="auto">
          <a:xfrm>
            <a:off x="477870" y="0"/>
            <a:ext cx="14691682"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二、红外传感器的研究历史</a:t>
            </a:r>
            <a:endParaRPr lang="en-US" altLang="zh-CN" sz="850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12334427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381"/>
                                        </p:tgtEl>
                                        <p:attrNameLst>
                                          <p:attrName>style.visibility</p:attrName>
                                        </p:attrNameLst>
                                      </p:cBhvr>
                                      <p:to>
                                        <p:strVal val="visible"/>
                                      </p:to>
                                    </p:set>
                                    <p:anim calcmode="lin" valueType="num">
                                      <p:cBhvr additive="base">
                                        <p:cTn id="7" dur="500" fill="hold"/>
                                        <p:tgtEl>
                                          <p:spTgt spid="15381"/>
                                        </p:tgtEl>
                                        <p:attrNameLst>
                                          <p:attrName>ppt_x</p:attrName>
                                        </p:attrNameLst>
                                      </p:cBhvr>
                                      <p:tavLst>
                                        <p:tav tm="0">
                                          <p:val>
                                            <p:strVal val="#ppt_x"/>
                                          </p:val>
                                        </p:tav>
                                        <p:tav tm="100000">
                                          <p:val>
                                            <p:strVal val="#ppt_x"/>
                                          </p:val>
                                        </p:tav>
                                      </p:tavLst>
                                    </p:anim>
                                    <p:anim calcmode="lin" valueType="num">
                                      <p:cBhvr additive="base">
                                        <p:cTn id="8" dur="500" fill="hold"/>
                                        <p:tgtEl>
                                          <p:spTgt spid="15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9D608944-9304-4C03-89B5-BA5E42D594FE}" type="slidenum">
              <a:rPr lang="zh-CN" altLang="en-US" sz="3700">
                <a:solidFill>
                  <a:srgbClr val="F010A5"/>
                </a:solidFill>
              </a:rPr>
              <a:pPr algn="r"/>
              <a:t>17</a:t>
            </a:fld>
            <a:endParaRPr lang="en-US" altLang="zh-CN" sz="3700">
              <a:solidFill>
                <a:srgbClr val="F010A5"/>
              </a:solidFill>
            </a:endParaRPr>
          </a:p>
        </p:txBody>
      </p:sp>
      <p:sp>
        <p:nvSpPr>
          <p:cNvPr id="30723" name="Text Box 2"/>
          <p:cNvSpPr txBox="1">
            <a:spLocks noChangeArrowheads="1"/>
          </p:cNvSpPr>
          <p:nvPr/>
        </p:nvSpPr>
        <p:spPr bwMode="auto">
          <a:xfrm>
            <a:off x="1438369" y="4361368"/>
            <a:ext cx="21311988" cy="784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lnSpc>
                <a:spcPct val="120000"/>
              </a:lnSpc>
              <a:buFont typeface="Wingdings" pitchFamily="2" charset="2"/>
              <a:buChar char="u"/>
            </a:pPr>
            <a:r>
              <a:rPr lang="en-US" altLang="zh-CN" sz="5900">
                <a:solidFill>
                  <a:srgbClr val="C00000"/>
                </a:solidFill>
                <a:latin typeface="Times New Roman" pitchFamily="18" charset="0"/>
              </a:rPr>
              <a:t>1800 </a:t>
            </a:r>
            <a:r>
              <a:rPr lang="zh-CN" altLang="en-US" sz="5900">
                <a:solidFill>
                  <a:srgbClr val="C00000"/>
                </a:solidFill>
                <a:latin typeface="Times New Roman" pitchFamily="18" charset="0"/>
              </a:rPr>
              <a:t>年英国天文学家威廉</a:t>
            </a:r>
            <a:r>
              <a:rPr lang="en-US" altLang="zh-CN" sz="5900">
                <a:solidFill>
                  <a:srgbClr val="C00000"/>
                </a:solidFill>
                <a:latin typeface="Times New Roman" pitchFamily="18" charset="0"/>
              </a:rPr>
              <a:t>·</a:t>
            </a:r>
            <a:r>
              <a:rPr lang="zh-CN" altLang="en-US" sz="5900">
                <a:solidFill>
                  <a:srgbClr val="C00000"/>
                </a:solidFill>
                <a:latin typeface="Times New Roman" pitchFamily="18" charset="0"/>
              </a:rPr>
              <a:t>赫胥尔</a:t>
            </a:r>
            <a:r>
              <a:rPr lang="zh-CN" altLang="en-US" sz="5900">
                <a:latin typeface="Times New Roman" pitchFamily="18" charset="0"/>
              </a:rPr>
              <a:t>对</a:t>
            </a:r>
            <a:r>
              <a:rPr lang="zh-CN" altLang="en-US" sz="5900">
                <a:solidFill>
                  <a:srgbClr val="C00000"/>
                </a:solidFill>
                <a:latin typeface="Times New Roman" pitchFamily="18" charset="0"/>
              </a:rPr>
              <a:t>红外线的发现</a:t>
            </a:r>
            <a:r>
              <a:rPr lang="zh-CN" altLang="en-US" sz="5900">
                <a:latin typeface="Times New Roman" pitchFamily="18" charset="0"/>
              </a:rPr>
              <a:t>，随后出现了热电偶、热电堆、测热辐射计等热电、热探测器。</a:t>
            </a:r>
          </a:p>
          <a:p>
            <a:pPr eaLnBrk="1" hangingPunct="1">
              <a:lnSpc>
                <a:spcPct val="120000"/>
              </a:lnSpc>
              <a:buFont typeface="Wingdings" pitchFamily="2" charset="2"/>
              <a:buChar char="u"/>
            </a:pPr>
            <a:r>
              <a:rPr lang="zh-CN" altLang="en-US" sz="5900">
                <a:solidFill>
                  <a:srgbClr val="0070C0"/>
                </a:solidFill>
                <a:latin typeface="Times New Roman" pitchFamily="18" charset="0"/>
              </a:rPr>
              <a:t> </a:t>
            </a:r>
            <a:r>
              <a:rPr lang="en-US" altLang="zh-CN" sz="5900">
                <a:solidFill>
                  <a:srgbClr val="C00000"/>
                </a:solidFill>
                <a:latin typeface="Times New Roman" pitchFamily="18" charset="0"/>
              </a:rPr>
              <a:t>1917 </a:t>
            </a:r>
            <a:r>
              <a:rPr lang="zh-CN" altLang="en-US" sz="5900">
                <a:solidFill>
                  <a:srgbClr val="C00000"/>
                </a:solidFill>
                <a:latin typeface="Times New Roman" pitchFamily="18" charset="0"/>
              </a:rPr>
              <a:t>年美国人</a:t>
            </a:r>
            <a:r>
              <a:rPr lang="en-US" altLang="zh-CN" sz="5900">
                <a:solidFill>
                  <a:srgbClr val="C00000"/>
                </a:solidFill>
                <a:latin typeface="Times New Roman" pitchFamily="18" charset="0"/>
              </a:rPr>
              <a:t>Case </a:t>
            </a:r>
            <a:r>
              <a:rPr lang="zh-CN" altLang="en-US" sz="5900">
                <a:solidFill>
                  <a:srgbClr val="0070C0"/>
                </a:solidFill>
                <a:latin typeface="Times New Roman" pitchFamily="18" charset="0"/>
              </a:rPr>
              <a:t>研制出</a:t>
            </a:r>
            <a:r>
              <a:rPr lang="zh-CN" altLang="en-US" sz="5900">
                <a:solidFill>
                  <a:srgbClr val="C00000"/>
                </a:solidFill>
                <a:latin typeface="Times New Roman" pitchFamily="18" charset="0"/>
              </a:rPr>
              <a:t>第一支硫化铊光电导红外探测器</a:t>
            </a:r>
            <a:r>
              <a:rPr lang="zh-CN" altLang="en-US" sz="5900">
                <a:solidFill>
                  <a:srgbClr val="0070C0"/>
                </a:solidFill>
                <a:latin typeface="Times New Roman" pitchFamily="18" charset="0"/>
              </a:rPr>
              <a:t>。</a:t>
            </a:r>
            <a:endParaRPr lang="en-US" altLang="zh-CN" sz="5900">
              <a:solidFill>
                <a:srgbClr val="0070C0"/>
              </a:solidFill>
              <a:latin typeface="Times New Roman" pitchFamily="18" charset="0"/>
            </a:endParaRPr>
          </a:p>
          <a:p>
            <a:pPr eaLnBrk="1" hangingPunct="1">
              <a:lnSpc>
                <a:spcPct val="120000"/>
              </a:lnSpc>
              <a:buFont typeface="Wingdings" pitchFamily="2" charset="2"/>
              <a:buChar char="u"/>
            </a:pPr>
            <a:r>
              <a:rPr lang="en-US" altLang="zh-CN" sz="5900">
                <a:solidFill>
                  <a:srgbClr val="0070C0"/>
                </a:solidFill>
                <a:latin typeface="Times New Roman" pitchFamily="18" charset="0"/>
              </a:rPr>
              <a:t>20</a:t>
            </a:r>
            <a:r>
              <a:rPr lang="zh-CN" altLang="en-US" sz="5900">
                <a:solidFill>
                  <a:srgbClr val="0070C0"/>
                </a:solidFill>
                <a:latin typeface="Times New Roman" pitchFamily="18" charset="0"/>
              </a:rPr>
              <a:t>世纪</a:t>
            </a:r>
            <a:r>
              <a:rPr lang="en-US" altLang="zh-CN" sz="5900">
                <a:solidFill>
                  <a:srgbClr val="0070C0"/>
                </a:solidFill>
                <a:latin typeface="Times New Roman" pitchFamily="18" charset="0"/>
              </a:rPr>
              <a:t>30 </a:t>
            </a:r>
            <a:r>
              <a:rPr lang="zh-CN" altLang="en-US" sz="5900">
                <a:solidFill>
                  <a:srgbClr val="0070C0"/>
                </a:solidFill>
                <a:latin typeface="Times New Roman" pitchFamily="18" charset="0"/>
              </a:rPr>
              <a:t>年代末，德国人研制出硫化铅（</a:t>
            </a:r>
            <a:r>
              <a:rPr lang="en-US" altLang="zh-CN" sz="5900">
                <a:solidFill>
                  <a:srgbClr val="0070C0"/>
                </a:solidFill>
                <a:latin typeface="Times New Roman" pitchFamily="18" charset="0"/>
              </a:rPr>
              <a:t>PbS</a:t>
            </a:r>
            <a:r>
              <a:rPr lang="zh-CN" altLang="en-US" sz="5900">
                <a:solidFill>
                  <a:srgbClr val="0070C0"/>
                </a:solidFill>
                <a:latin typeface="Times New Roman" pitchFamily="18" charset="0"/>
              </a:rPr>
              <a:t>）光电导型红外探测器。</a:t>
            </a:r>
            <a:endParaRPr lang="en-US" altLang="zh-CN" sz="5900">
              <a:solidFill>
                <a:srgbClr val="0070C0"/>
              </a:solidFill>
              <a:latin typeface="Times New Roman" pitchFamily="18" charset="0"/>
            </a:endParaRPr>
          </a:p>
          <a:p>
            <a:pPr eaLnBrk="1" hangingPunct="1">
              <a:lnSpc>
                <a:spcPct val="120000"/>
              </a:lnSpc>
              <a:buFont typeface="Wingdings" pitchFamily="2" charset="2"/>
              <a:buChar char="u"/>
            </a:pPr>
            <a:r>
              <a:rPr lang="zh-CN" altLang="en-US" sz="5900">
                <a:solidFill>
                  <a:srgbClr val="0070C0"/>
                </a:solidFill>
                <a:latin typeface="Times New Roman" pitchFamily="18" charset="0"/>
              </a:rPr>
              <a:t>二次世界大战加速半导体技术与红外技术的发展，先后出现</a:t>
            </a:r>
            <a:r>
              <a:rPr lang="en-US" altLang="zh-CN" sz="5900">
                <a:solidFill>
                  <a:srgbClr val="0070C0"/>
                </a:solidFill>
                <a:latin typeface="Times New Roman" pitchFamily="18" charset="0"/>
              </a:rPr>
              <a:t>PbTe</a:t>
            </a:r>
            <a:r>
              <a:rPr lang="zh-CN" altLang="en-US" sz="5900">
                <a:solidFill>
                  <a:srgbClr val="0070C0"/>
                </a:solidFill>
                <a:latin typeface="Times New Roman" pitchFamily="18" charset="0"/>
              </a:rPr>
              <a:t>、</a:t>
            </a:r>
            <a:r>
              <a:rPr lang="en-US" altLang="zh-CN" sz="5900">
                <a:solidFill>
                  <a:srgbClr val="0070C0"/>
                </a:solidFill>
                <a:latin typeface="Times New Roman" pitchFamily="18" charset="0"/>
              </a:rPr>
              <a:t>InSb</a:t>
            </a:r>
            <a:r>
              <a:rPr lang="zh-CN" altLang="en-US" sz="5900">
                <a:solidFill>
                  <a:srgbClr val="0070C0"/>
                </a:solidFill>
                <a:latin typeface="Times New Roman" pitchFamily="18" charset="0"/>
              </a:rPr>
              <a:t>、</a:t>
            </a:r>
            <a:r>
              <a:rPr lang="en-US" altLang="zh-CN" sz="5900">
                <a:solidFill>
                  <a:srgbClr val="0070C0"/>
                </a:solidFill>
                <a:latin typeface="Times New Roman" pitchFamily="18" charset="0"/>
              </a:rPr>
              <a:t>HgCdTe</a:t>
            </a:r>
            <a:r>
              <a:rPr lang="zh-CN" altLang="en-US" sz="5900">
                <a:solidFill>
                  <a:srgbClr val="0070C0"/>
                </a:solidFill>
                <a:latin typeface="Times New Roman" pitchFamily="18" charset="0"/>
              </a:rPr>
              <a:t>、</a:t>
            </a:r>
            <a:r>
              <a:rPr lang="en-US" altLang="zh-CN" sz="5900">
                <a:solidFill>
                  <a:srgbClr val="0070C0"/>
                </a:solidFill>
                <a:latin typeface="Times New Roman" pitchFamily="18" charset="0"/>
              </a:rPr>
              <a:t>Si </a:t>
            </a:r>
            <a:r>
              <a:rPr lang="zh-CN" altLang="en-US" sz="5900">
                <a:solidFill>
                  <a:srgbClr val="0070C0"/>
                </a:solidFill>
                <a:latin typeface="Times New Roman" pitchFamily="18" charset="0"/>
              </a:rPr>
              <a:t>掺杂、</a:t>
            </a:r>
            <a:r>
              <a:rPr lang="en-US" altLang="zh-CN" sz="5900">
                <a:solidFill>
                  <a:srgbClr val="0070C0"/>
                </a:solidFill>
                <a:latin typeface="Times New Roman" pitchFamily="18" charset="0"/>
              </a:rPr>
              <a:t>PtSi </a:t>
            </a:r>
            <a:r>
              <a:rPr lang="zh-CN" altLang="en-US" sz="5900">
                <a:solidFill>
                  <a:srgbClr val="0070C0"/>
                </a:solidFill>
                <a:latin typeface="Times New Roman" pitchFamily="18" charset="0"/>
              </a:rPr>
              <a:t>等探测器。 </a:t>
            </a:r>
          </a:p>
        </p:txBody>
      </p:sp>
      <p:sp>
        <p:nvSpPr>
          <p:cNvPr id="30724" name="矩形 8"/>
          <p:cNvSpPr>
            <a:spLocks noChangeArrowheads="1"/>
          </p:cNvSpPr>
          <p:nvPr/>
        </p:nvSpPr>
        <p:spPr bwMode="auto">
          <a:xfrm>
            <a:off x="1247857" y="0"/>
            <a:ext cx="14691682"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二、</a:t>
            </a:r>
            <a:r>
              <a:rPr lang="en-US" altLang="zh-CN" sz="8500">
                <a:solidFill>
                  <a:srgbClr val="002AAE"/>
                </a:solidFill>
                <a:latin typeface="黑体" pitchFamily="2" charset="-122"/>
                <a:cs typeface="Times New Roman" pitchFamily="18" charset="0"/>
              </a:rPr>
              <a:t> </a:t>
            </a:r>
            <a:r>
              <a:rPr lang="zh-CN" altLang="en-US" sz="8500">
                <a:solidFill>
                  <a:srgbClr val="002AAE"/>
                </a:solidFill>
                <a:latin typeface="黑体" pitchFamily="2" charset="-122"/>
                <a:ea typeface="黑体" pitchFamily="2" charset="-122"/>
              </a:rPr>
              <a:t>红外传感器的研究历史</a:t>
            </a:r>
            <a:endParaRPr lang="en-US" altLang="zh-CN" sz="8500">
              <a:solidFill>
                <a:srgbClr val="002AAE"/>
              </a:solidFill>
              <a:latin typeface="黑体" pitchFamily="2" charset="-122"/>
              <a:cs typeface="Times New Roman" pitchFamily="18" charset="0"/>
            </a:endParaRPr>
          </a:p>
        </p:txBody>
      </p:sp>
      <p:sp>
        <p:nvSpPr>
          <p:cNvPr id="30725" name="矩形 3"/>
          <p:cNvSpPr>
            <a:spLocks noChangeArrowheads="1"/>
          </p:cNvSpPr>
          <p:nvPr/>
        </p:nvSpPr>
        <p:spPr bwMode="auto">
          <a:xfrm>
            <a:off x="1628881" y="2443446"/>
            <a:ext cx="17663676" cy="1276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en-US" altLang="zh-CN" sz="6700">
                <a:solidFill>
                  <a:srgbClr val="C00000"/>
                </a:solidFill>
              </a:rPr>
              <a:t>3 </a:t>
            </a:r>
            <a:r>
              <a:rPr lang="zh-CN" altLang="en-US" sz="6700">
                <a:solidFill>
                  <a:srgbClr val="C00000"/>
                </a:solidFill>
              </a:rPr>
              <a:t>红外探测材料及器件技术的发展历程</a:t>
            </a:r>
          </a:p>
        </p:txBody>
      </p:sp>
    </p:spTree>
    <p:extLst>
      <p:ext uri="{BB962C8B-B14F-4D97-AF65-F5344CB8AC3E}">
        <p14:creationId xmlns:p14="http://schemas.microsoft.com/office/powerpoint/2010/main" val="3994854681"/>
      </p:ext>
    </p:extLst>
  </p:cSld>
  <p:clrMapOvr>
    <a:masterClrMapping/>
  </p:clrMapOvr>
  <p:transition>
    <p:blind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2CD2139B-5B09-471D-B959-34E17BED51AA}" type="slidenum">
              <a:rPr lang="zh-CN" altLang="en-US" sz="3700">
                <a:solidFill>
                  <a:srgbClr val="F010A5"/>
                </a:solidFill>
              </a:rPr>
              <a:pPr algn="r"/>
              <a:t>18</a:t>
            </a:fld>
            <a:endParaRPr lang="en-US" altLang="zh-CN" sz="3700">
              <a:solidFill>
                <a:srgbClr val="F010A5"/>
              </a:solidFill>
            </a:endParaRPr>
          </a:p>
        </p:txBody>
      </p:sp>
      <p:pic>
        <p:nvPicPr>
          <p:cNvPr id="317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259" y="10839118"/>
            <a:ext cx="5308946" cy="274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l="1961" t="1300"/>
          <a:stretch>
            <a:fillRect/>
          </a:stretch>
        </p:blipFill>
        <p:spPr bwMode="auto">
          <a:xfrm>
            <a:off x="15591854" y="9724564"/>
            <a:ext cx="5215277" cy="214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1392" y="11867937"/>
            <a:ext cx="6094810" cy="167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7094" y="10458074"/>
            <a:ext cx="6171014" cy="312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751" name="直接箭头连接符 14"/>
          <p:cNvCxnSpPr>
            <a:cxnSpLocks noChangeShapeType="1"/>
          </p:cNvCxnSpPr>
          <p:nvPr/>
        </p:nvCxnSpPr>
        <p:spPr bwMode="auto">
          <a:xfrm>
            <a:off x="21902576" y="8382970"/>
            <a:ext cx="2095637" cy="0"/>
          </a:xfrm>
          <a:prstGeom prst="straightConnector1">
            <a:avLst/>
          </a:prstGeom>
          <a:noFill/>
          <a:ln w="28575">
            <a:solidFill>
              <a:srgbClr val="0070C0"/>
            </a:solidFill>
            <a:prstDash val="sysDash"/>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sp>
        <p:nvSpPr>
          <p:cNvPr id="31752" name="矩形 20"/>
          <p:cNvSpPr>
            <a:spLocks noChangeArrowheads="1"/>
          </p:cNvSpPr>
          <p:nvPr/>
        </p:nvSpPr>
        <p:spPr bwMode="auto">
          <a:xfrm>
            <a:off x="0" y="5098054"/>
            <a:ext cx="1333587" cy="1735338"/>
          </a:xfrm>
          <a:prstGeom prst="rect">
            <a:avLst/>
          </a:prstGeom>
          <a:solidFill>
            <a:schemeClr val="bg1"/>
          </a:solidFill>
          <a:ln w="9525">
            <a:solidFill>
              <a:schemeClr val="bg1"/>
            </a:solidFill>
            <a:miter lim="800000"/>
            <a:headEnd/>
            <a:tailEnd/>
          </a:ln>
        </p:spPr>
        <p:txBody>
          <a:bodyPr lIns="243797" tIns="121899" rIns="243797" bIns="121899">
            <a:spAutoFit/>
          </a:bodyPr>
          <a:lstStyle/>
          <a:p>
            <a:pPr eaLnBrk="1" hangingPunct="1"/>
            <a:endParaRPr lang="zh-CN" altLang="en-US" sz="9600"/>
          </a:p>
        </p:txBody>
      </p:sp>
      <p:sp>
        <p:nvSpPr>
          <p:cNvPr id="31753" name="Rectangle 36"/>
          <p:cNvSpPr>
            <a:spLocks noChangeArrowheads="1"/>
          </p:cNvSpPr>
          <p:nvPr/>
        </p:nvSpPr>
        <p:spPr bwMode="auto">
          <a:xfrm>
            <a:off x="477870" y="2057638"/>
            <a:ext cx="23423501" cy="2216407"/>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r>
              <a:rPr lang="en-US" altLang="zh-CN" sz="6400" dirty="0">
                <a:solidFill>
                  <a:srgbClr val="0070C0"/>
                </a:solidFill>
              </a:rPr>
              <a:t>4.</a:t>
            </a:r>
            <a:r>
              <a:rPr lang="zh-CN" altLang="en-US" sz="6400" dirty="0">
                <a:solidFill>
                  <a:srgbClr val="C00000"/>
                </a:solidFill>
              </a:rPr>
              <a:t>红外探测器新纪元</a:t>
            </a:r>
            <a:r>
              <a:rPr lang="en-US" altLang="zh-CN" sz="6400" dirty="0">
                <a:solidFill>
                  <a:srgbClr val="C00000"/>
                </a:solidFill>
              </a:rPr>
              <a:t>---</a:t>
            </a:r>
            <a:r>
              <a:rPr lang="zh-CN" altLang="en-US" sz="6400" dirty="0">
                <a:solidFill>
                  <a:srgbClr val="C00000"/>
                </a:solidFill>
              </a:rPr>
              <a:t>碲镉汞</a:t>
            </a:r>
          </a:p>
          <a:p>
            <a:r>
              <a:rPr lang="en-US" altLang="zh-CN" sz="6400" dirty="0">
                <a:solidFill>
                  <a:srgbClr val="FF0000"/>
                </a:solidFill>
              </a:rPr>
              <a:t>1959</a:t>
            </a:r>
            <a:r>
              <a:rPr lang="en-US" altLang="zh-CN" sz="6400" dirty="0">
                <a:solidFill>
                  <a:srgbClr val="0070C0"/>
                </a:solidFill>
              </a:rPr>
              <a:t> </a:t>
            </a:r>
            <a:r>
              <a:rPr lang="zh-CN" altLang="en-US" sz="6400" dirty="0">
                <a:solidFill>
                  <a:srgbClr val="0070C0"/>
                </a:solidFill>
              </a:rPr>
              <a:t>年英国</a:t>
            </a:r>
            <a:r>
              <a:rPr lang="en-US" altLang="zh-CN" sz="6400" dirty="0">
                <a:solidFill>
                  <a:srgbClr val="0070C0"/>
                </a:solidFill>
              </a:rPr>
              <a:t>Lawson </a:t>
            </a:r>
            <a:r>
              <a:rPr lang="zh-CN" altLang="en-US" sz="6400" dirty="0">
                <a:solidFill>
                  <a:srgbClr val="0070C0"/>
                </a:solidFill>
              </a:rPr>
              <a:t>发明碲镉汞红外探测器，</a:t>
            </a:r>
            <a:r>
              <a:rPr lang="zh-CN" altLang="en-US" sz="6400" dirty="0">
                <a:solidFill>
                  <a:srgbClr val="C00000"/>
                </a:solidFill>
              </a:rPr>
              <a:t>开启新纪元。</a:t>
            </a:r>
          </a:p>
        </p:txBody>
      </p:sp>
      <p:pic>
        <p:nvPicPr>
          <p:cNvPr id="31754"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361368"/>
            <a:ext cx="23131382" cy="538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226490" y="4811092"/>
            <a:ext cx="1723462" cy="1002769"/>
          </a:xfrm>
          <a:prstGeom prst="rect">
            <a:avLst/>
          </a:prstGeom>
          <a:noFill/>
        </p:spPr>
        <p:txBody>
          <a:bodyPr vert="vert270" lIns="243797" tIns="121899" rIns="243797" bIns="121899">
            <a:spAutoFit/>
          </a:bodyPr>
          <a:lstStyle/>
          <a:p>
            <a:pPr eaLnBrk="1" hangingPunct="1">
              <a:defRPr/>
            </a:pPr>
            <a:r>
              <a:rPr lang="en-US" altLang="zh-CN" sz="4000" dirty="0">
                <a:solidFill>
                  <a:srgbClr val="FF0000"/>
                </a:solidFill>
                <a:latin typeface="Times New Roman" pitchFamily="18" charset="0"/>
                <a:cs typeface="Times New Roman" pitchFamily="18" charset="0"/>
              </a:rPr>
              <a:t>Tl</a:t>
            </a:r>
            <a:r>
              <a:rPr lang="en-US" altLang="zh-CN" sz="2700" dirty="0">
                <a:solidFill>
                  <a:srgbClr val="FF0000"/>
                </a:solidFill>
                <a:latin typeface="Times New Roman" pitchFamily="18" charset="0"/>
                <a:cs typeface="Times New Roman" pitchFamily="18" charset="0"/>
              </a:rPr>
              <a:t>2</a:t>
            </a:r>
            <a:r>
              <a:rPr lang="en-US" altLang="zh-CN" sz="4000" dirty="0">
                <a:solidFill>
                  <a:srgbClr val="FF0000"/>
                </a:solidFill>
                <a:latin typeface="Times New Roman" pitchFamily="18" charset="0"/>
                <a:cs typeface="Times New Roman" pitchFamily="18" charset="0"/>
              </a:rPr>
              <a:t>S</a:t>
            </a:r>
            <a:endParaRPr lang="zh-CN" altLang="en-US" sz="4000" dirty="0">
              <a:solidFill>
                <a:srgbClr val="FF0000"/>
              </a:solidFill>
              <a:latin typeface="Times New Roman" pitchFamily="18" charset="0"/>
              <a:cs typeface="Times New Roman" pitchFamily="18" charset="0"/>
            </a:endParaRPr>
          </a:p>
        </p:txBody>
      </p:sp>
      <p:sp>
        <p:nvSpPr>
          <p:cNvPr id="13353" name="Text Box 41"/>
          <p:cNvSpPr txBox="1">
            <a:spLocks noChangeArrowheads="1"/>
          </p:cNvSpPr>
          <p:nvPr/>
        </p:nvSpPr>
        <p:spPr bwMode="auto">
          <a:xfrm>
            <a:off x="3935670" y="7049317"/>
            <a:ext cx="6237693" cy="676353"/>
          </a:xfrm>
          <a:prstGeom prst="rect">
            <a:avLst/>
          </a:prstGeom>
          <a:solidFill>
            <a:srgbClr val="00CCFF"/>
          </a:solidFill>
          <a:ln>
            <a:noFill/>
          </a:ln>
          <a:effectLst>
            <a:prstShdw prst="shdw17" dist="17961" dir="2700000">
              <a:srgbClr val="007A99">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r>
              <a:rPr lang="zh-CN" altLang="en-US" sz="2800">
                <a:solidFill>
                  <a:srgbClr val="F010A5"/>
                </a:solidFill>
              </a:rPr>
              <a:t>碲镉汞禁带宽度随材料组分连续可调</a:t>
            </a:r>
          </a:p>
        </p:txBody>
      </p:sp>
      <p:sp>
        <p:nvSpPr>
          <p:cNvPr id="31757" name="矩形 8"/>
          <p:cNvSpPr>
            <a:spLocks noChangeArrowheads="1"/>
          </p:cNvSpPr>
          <p:nvPr/>
        </p:nvSpPr>
        <p:spPr bwMode="auto">
          <a:xfrm>
            <a:off x="1247857" y="0"/>
            <a:ext cx="14691682"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二、</a:t>
            </a:r>
            <a:r>
              <a:rPr lang="en-US" altLang="zh-CN" sz="8500">
                <a:solidFill>
                  <a:srgbClr val="002AAE"/>
                </a:solidFill>
                <a:latin typeface="黑体" pitchFamily="2" charset="-122"/>
                <a:cs typeface="Times New Roman" pitchFamily="18" charset="0"/>
              </a:rPr>
              <a:t> </a:t>
            </a:r>
            <a:r>
              <a:rPr lang="zh-CN" altLang="en-US" sz="8500">
                <a:solidFill>
                  <a:srgbClr val="002AAE"/>
                </a:solidFill>
                <a:latin typeface="黑体" pitchFamily="2" charset="-122"/>
                <a:ea typeface="黑体" pitchFamily="2" charset="-122"/>
              </a:rPr>
              <a:t>红外传感器的研究历史</a:t>
            </a:r>
            <a:endParaRPr lang="en-US" altLang="zh-CN" sz="850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41166992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53"/>
                                        </p:tgtEl>
                                        <p:attrNameLst>
                                          <p:attrName>style.visibility</p:attrName>
                                        </p:attrNameLst>
                                      </p:cBhvr>
                                      <p:to>
                                        <p:strVal val="visible"/>
                                      </p:to>
                                    </p:set>
                                    <p:anim calcmode="lin" valueType="num">
                                      <p:cBhvr additive="base">
                                        <p:cTn id="7" dur="500" fill="hold"/>
                                        <p:tgtEl>
                                          <p:spTgt spid="13353"/>
                                        </p:tgtEl>
                                        <p:attrNameLst>
                                          <p:attrName>ppt_x</p:attrName>
                                        </p:attrNameLst>
                                      </p:cBhvr>
                                      <p:tavLst>
                                        <p:tav tm="0">
                                          <p:val>
                                            <p:strVal val="#ppt_x"/>
                                          </p:val>
                                        </p:tav>
                                        <p:tav tm="100000">
                                          <p:val>
                                            <p:strVal val="#ppt_x"/>
                                          </p:val>
                                        </p:tav>
                                      </p:tavLst>
                                    </p:anim>
                                    <p:anim calcmode="lin" valueType="num">
                                      <p:cBhvr additive="base">
                                        <p:cTn id="8" dur="500" fill="hold"/>
                                        <p:tgtEl>
                                          <p:spTgt spid="133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
          <p:cNvSpPr>
            <a:spLocks noChangeArrowheads="1"/>
          </p:cNvSpPr>
          <p:nvPr/>
        </p:nvSpPr>
        <p:spPr bwMode="auto">
          <a:xfrm>
            <a:off x="477870" y="2057639"/>
            <a:ext cx="14590075" cy="1078038"/>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r>
              <a:rPr lang="en-US" altLang="zh-CN" sz="5400">
                <a:solidFill>
                  <a:srgbClr val="C00000"/>
                </a:solidFill>
                <a:latin typeface="Hei" pitchFamily="-84" charset="-122"/>
                <a:ea typeface="Hei" pitchFamily="-84" charset="-122"/>
              </a:rPr>
              <a:t>5 </a:t>
            </a:r>
            <a:r>
              <a:rPr lang="zh-CN" altLang="en-US" sz="5400">
                <a:solidFill>
                  <a:srgbClr val="C00000"/>
                </a:solidFill>
                <a:latin typeface="Hei" pitchFamily="-84" charset="-122"/>
                <a:ea typeface="Hei" pitchFamily="-84" charset="-122"/>
              </a:rPr>
              <a:t>非制冷红外探测器</a:t>
            </a:r>
            <a:r>
              <a:rPr lang="en-US" altLang="zh-CN" sz="5400">
                <a:solidFill>
                  <a:srgbClr val="C00000"/>
                </a:solidFill>
                <a:latin typeface="Hei" pitchFamily="-84" charset="-122"/>
                <a:ea typeface="Hei" pitchFamily="-84" charset="-122"/>
              </a:rPr>
              <a:t>---</a:t>
            </a:r>
            <a:r>
              <a:rPr lang="zh-CN" altLang="en-US" sz="5400">
                <a:solidFill>
                  <a:srgbClr val="C00000"/>
                </a:solidFill>
                <a:latin typeface="Hei" pitchFamily="-84" charset="-122"/>
                <a:ea typeface="Hei" pitchFamily="-84" charset="-122"/>
              </a:rPr>
              <a:t>氧化钒、非晶硅</a:t>
            </a:r>
          </a:p>
        </p:txBody>
      </p:sp>
      <p:sp>
        <p:nvSpPr>
          <p:cNvPr id="32771"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FBEADD75-8933-4E20-A103-436E93EA47B6}" type="slidenum">
              <a:rPr lang="zh-CN" altLang="en-US" sz="3700">
                <a:solidFill>
                  <a:srgbClr val="F010A5"/>
                </a:solidFill>
              </a:rPr>
              <a:pPr algn="r"/>
              <a:t>19</a:t>
            </a:fld>
            <a:endParaRPr lang="en-US" altLang="zh-CN" sz="3700">
              <a:solidFill>
                <a:srgbClr val="F010A5"/>
              </a:solidFill>
            </a:endParaRPr>
          </a:p>
        </p:txBody>
      </p:sp>
      <p:pic>
        <p:nvPicPr>
          <p:cNvPr id="32772"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866" y="3186482"/>
            <a:ext cx="4645328" cy="385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222" y="7506569"/>
            <a:ext cx="4188098" cy="396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1405" y="2681599"/>
            <a:ext cx="6409154" cy="265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Text Box 19"/>
          <p:cNvSpPr txBox="1">
            <a:spLocks noChangeArrowheads="1"/>
          </p:cNvSpPr>
          <p:nvPr/>
        </p:nvSpPr>
        <p:spPr bwMode="auto">
          <a:xfrm>
            <a:off x="8660377" y="3545298"/>
            <a:ext cx="4096017" cy="81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marL="342900" indent="-342900">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lnSpc>
                <a:spcPct val="90000"/>
              </a:lnSpc>
              <a:spcBef>
                <a:spcPct val="20000"/>
              </a:spcBef>
            </a:pPr>
            <a:r>
              <a:rPr lang="zh-CN" altLang="en-US" sz="4000">
                <a:latin typeface="Times New Roman" pitchFamily="18" charset="0"/>
                <a:ea typeface="华文新魏" pitchFamily="2" charset="-122"/>
              </a:rPr>
              <a:t>由响应度的定义</a:t>
            </a:r>
          </a:p>
        </p:txBody>
      </p:sp>
      <p:sp>
        <p:nvSpPr>
          <p:cNvPr id="32776" name="Text Box 20"/>
          <p:cNvSpPr txBox="1">
            <a:spLocks noChangeArrowheads="1"/>
          </p:cNvSpPr>
          <p:nvPr/>
        </p:nvSpPr>
        <p:spPr bwMode="auto">
          <a:xfrm>
            <a:off x="7941193" y="4986916"/>
            <a:ext cx="14780588" cy="203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indent="627063">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lnSpc>
                <a:spcPct val="90000"/>
              </a:lnSpc>
              <a:spcBef>
                <a:spcPct val="20000"/>
              </a:spcBef>
            </a:pPr>
            <a:r>
              <a:rPr lang="en-US" altLang="zh-CN" sz="6400">
                <a:latin typeface="Times New Roman" pitchFamily="18" charset="0"/>
                <a:ea typeface="华文新魏" pitchFamily="2" charset="-122"/>
              </a:rPr>
              <a:t>     </a:t>
            </a:r>
            <a:r>
              <a:rPr lang="zh-CN" altLang="en-US" sz="6400">
                <a:latin typeface="Times New Roman" pitchFamily="18" charset="0"/>
                <a:ea typeface="华文新魏" pitchFamily="2" charset="-122"/>
              </a:rPr>
              <a:t>响应度</a:t>
            </a:r>
            <a:r>
              <a:rPr lang="zh-CN" altLang="en-US" sz="6400">
                <a:solidFill>
                  <a:srgbClr val="FF3300"/>
                </a:solidFill>
                <a:latin typeface="Times New Roman" pitchFamily="18" charset="0"/>
                <a:ea typeface="华文新魏" pitchFamily="2" charset="-122"/>
              </a:rPr>
              <a:t>正比</a:t>
            </a:r>
            <a:r>
              <a:rPr lang="zh-CN" altLang="en-US" sz="6400">
                <a:latin typeface="Times New Roman" pitchFamily="18" charset="0"/>
                <a:ea typeface="华文新魏" pitchFamily="2" charset="-122"/>
              </a:rPr>
              <a:t>于薄膜的</a:t>
            </a:r>
            <a:r>
              <a:rPr lang="zh-CN" altLang="en-US" sz="6400">
                <a:solidFill>
                  <a:srgbClr val="FF3300"/>
                </a:solidFill>
                <a:latin typeface="Times New Roman" pitchFamily="18" charset="0"/>
                <a:ea typeface="华文新魏" pitchFamily="2" charset="-122"/>
              </a:rPr>
              <a:t>电阻温度系数</a:t>
            </a:r>
            <a:r>
              <a:rPr lang="en-US" altLang="zh-CN" sz="6400">
                <a:solidFill>
                  <a:srgbClr val="FF3300"/>
                </a:solidFill>
                <a:latin typeface="Times New Roman" pitchFamily="18" charset="0"/>
                <a:ea typeface="华文新魏" pitchFamily="2" charset="-122"/>
              </a:rPr>
              <a:t>α</a:t>
            </a:r>
            <a:r>
              <a:rPr lang="zh-CN" altLang="en-US" sz="6400">
                <a:latin typeface="Times New Roman" pitchFamily="18" charset="0"/>
                <a:ea typeface="华文新魏" pitchFamily="2" charset="-122"/>
              </a:rPr>
              <a:t>，</a:t>
            </a:r>
            <a:r>
              <a:rPr lang="zh-CN" altLang="en-US" sz="6400">
                <a:solidFill>
                  <a:srgbClr val="FF3300"/>
                </a:solidFill>
                <a:latin typeface="Times New Roman" pitchFamily="18" charset="0"/>
                <a:ea typeface="华文新魏" pitchFamily="2" charset="-122"/>
              </a:rPr>
              <a:t>反比</a:t>
            </a:r>
            <a:r>
              <a:rPr lang="zh-CN" altLang="en-US" sz="6400">
                <a:latin typeface="Times New Roman" pitchFamily="18" charset="0"/>
                <a:ea typeface="华文新魏" pitchFamily="2" charset="-122"/>
              </a:rPr>
              <a:t>于器件的</a:t>
            </a:r>
            <a:r>
              <a:rPr lang="zh-CN" altLang="en-US" sz="6400">
                <a:solidFill>
                  <a:srgbClr val="FF3300"/>
                </a:solidFill>
                <a:latin typeface="Times New Roman" pitchFamily="18" charset="0"/>
                <a:ea typeface="华文新魏" pitchFamily="2" charset="-122"/>
              </a:rPr>
              <a:t>热导</a:t>
            </a:r>
            <a:r>
              <a:rPr lang="en-US" altLang="zh-CN" sz="6400">
                <a:solidFill>
                  <a:srgbClr val="FF3300"/>
                </a:solidFill>
                <a:latin typeface="Times New Roman" pitchFamily="18" charset="0"/>
                <a:ea typeface="华文新魏" pitchFamily="2" charset="-122"/>
              </a:rPr>
              <a:t>G</a:t>
            </a:r>
          </a:p>
        </p:txBody>
      </p:sp>
      <p:sp>
        <p:nvSpPr>
          <p:cNvPr id="32777" name="Rectangle 24"/>
          <p:cNvSpPr>
            <a:spLocks noChangeArrowheads="1"/>
          </p:cNvSpPr>
          <p:nvPr/>
        </p:nvSpPr>
        <p:spPr bwMode="auto">
          <a:xfrm>
            <a:off x="7725278" y="7651049"/>
            <a:ext cx="15501360" cy="3570700"/>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en-US" altLang="zh-CN" sz="5400">
                <a:latin typeface="华文新魏" pitchFamily="2" charset="-122"/>
                <a:ea typeface="华文新魏" pitchFamily="2" charset="-122"/>
              </a:rPr>
              <a:t>A.</a:t>
            </a:r>
            <a:r>
              <a:rPr lang="zh-CN" altLang="en-US" sz="5400">
                <a:latin typeface="华文新魏" pitchFamily="2" charset="-122"/>
                <a:ea typeface="华文新魏" pitchFamily="2" charset="-122"/>
              </a:rPr>
              <a:t> 支撑结构具有良好的热绝缘（</a:t>
            </a:r>
            <a:r>
              <a:rPr lang="zh-CN" altLang="en-US" sz="5400">
                <a:solidFill>
                  <a:srgbClr val="F010A5"/>
                </a:solidFill>
                <a:latin typeface="华文新魏" pitchFamily="2" charset="-122"/>
                <a:ea typeface="华文新魏" pitchFamily="2" charset="-122"/>
              </a:rPr>
              <a:t>低的热传导</a:t>
            </a:r>
            <a:r>
              <a:rPr lang="zh-CN" altLang="en-US" sz="5400">
                <a:latin typeface="华文新魏" pitchFamily="2" charset="-122"/>
                <a:ea typeface="华文新魏" pitchFamily="2" charset="-122"/>
              </a:rPr>
              <a:t>）</a:t>
            </a:r>
          </a:p>
          <a:p>
            <a:pPr eaLnBrk="1" hangingPunct="1"/>
            <a:r>
              <a:rPr lang="en-US" altLang="zh-CN" sz="5400">
                <a:latin typeface="华文新魏" pitchFamily="2" charset="-122"/>
                <a:ea typeface="华文新魏" pitchFamily="2" charset="-122"/>
              </a:rPr>
              <a:t>B.</a:t>
            </a:r>
            <a:r>
              <a:rPr lang="zh-CN" altLang="en-US" sz="5400">
                <a:latin typeface="华文新魏" pitchFamily="2" charset="-122"/>
                <a:ea typeface="华文新魏" pitchFamily="2" charset="-122"/>
              </a:rPr>
              <a:t>敏感元热容必须低得足以满足用秒表示的响应时间要求，在像元面积受限下仅可调厚度，绝多数材料，敏感层的厚度小于</a:t>
            </a:r>
            <a:r>
              <a:rPr lang="en-US" altLang="zh-CN" sz="5400">
                <a:latin typeface="华文新魏" pitchFamily="2" charset="-122"/>
                <a:ea typeface="华文新魏" pitchFamily="2" charset="-122"/>
              </a:rPr>
              <a:t>1</a:t>
            </a:r>
            <a:r>
              <a:rPr lang="zh-CN" altLang="en-US" sz="5400">
                <a:latin typeface="华文新魏" pitchFamily="2" charset="-122"/>
                <a:ea typeface="华文新魏" pitchFamily="2" charset="-122"/>
              </a:rPr>
              <a:t>微米</a:t>
            </a:r>
            <a:r>
              <a:rPr lang="en-US" altLang="zh-CN" sz="5400">
                <a:latin typeface="华文新魏" pitchFamily="2" charset="-122"/>
                <a:ea typeface="华文新魏" pitchFamily="2" charset="-122"/>
              </a:rPr>
              <a:t>-</a:t>
            </a:r>
            <a:r>
              <a:rPr lang="zh-CN" altLang="en-US" sz="5400">
                <a:solidFill>
                  <a:srgbClr val="F010A5"/>
                </a:solidFill>
                <a:latin typeface="华文新魏" pitchFamily="2" charset="-122"/>
                <a:ea typeface="华文新魏" pitchFamily="2" charset="-122"/>
              </a:rPr>
              <a:t>单片式薄膜化</a:t>
            </a:r>
            <a:r>
              <a:rPr lang="zh-CN" altLang="en-US" sz="5400">
                <a:latin typeface="华文新魏" pitchFamily="2" charset="-122"/>
                <a:ea typeface="华文新魏" pitchFamily="2" charset="-122"/>
              </a:rPr>
              <a:t>。</a:t>
            </a:r>
          </a:p>
        </p:txBody>
      </p:sp>
      <p:sp>
        <p:nvSpPr>
          <p:cNvPr id="32778" name="矩形 8"/>
          <p:cNvSpPr>
            <a:spLocks noChangeArrowheads="1"/>
          </p:cNvSpPr>
          <p:nvPr/>
        </p:nvSpPr>
        <p:spPr bwMode="auto">
          <a:xfrm>
            <a:off x="1247857" y="0"/>
            <a:ext cx="14691682"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二、</a:t>
            </a:r>
            <a:r>
              <a:rPr lang="en-US" altLang="zh-CN" sz="8500">
                <a:solidFill>
                  <a:srgbClr val="002AAE"/>
                </a:solidFill>
                <a:latin typeface="黑体" pitchFamily="2" charset="-122"/>
                <a:cs typeface="Times New Roman" pitchFamily="18" charset="0"/>
              </a:rPr>
              <a:t> </a:t>
            </a:r>
            <a:r>
              <a:rPr lang="zh-CN" altLang="en-US" sz="8500">
                <a:solidFill>
                  <a:srgbClr val="002AAE"/>
                </a:solidFill>
                <a:latin typeface="黑体" pitchFamily="2" charset="-122"/>
                <a:ea typeface="黑体" pitchFamily="2" charset="-122"/>
              </a:rPr>
              <a:t>红外传感器的研究历史</a:t>
            </a:r>
            <a:endParaRPr lang="en-US" altLang="zh-CN" sz="850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1651065677"/>
      </p:ext>
    </p:extLst>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ChangeArrowheads="1"/>
          </p:cNvSpPr>
          <p:nvPr/>
        </p:nvSpPr>
        <p:spPr bwMode="auto">
          <a:xfrm>
            <a:off x="4412755" y="2106266"/>
            <a:ext cx="14473608" cy="1087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a:lnSpc>
                <a:spcPct val="150000"/>
              </a:lnSpc>
            </a:pPr>
            <a:r>
              <a:rPr lang="zh-CN" altLang="en-US" sz="7200" dirty="0">
                <a:solidFill>
                  <a:srgbClr val="002AAE"/>
                </a:solidFill>
                <a:latin typeface="黑体" pitchFamily="2" charset="-122"/>
                <a:ea typeface="黑体" pitchFamily="2" charset="-122"/>
              </a:rPr>
              <a:t>一、从人眼说起</a:t>
            </a:r>
            <a:endParaRPr lang="en-US" altLang="zh-CN" sz="7200" dirty="0">
              <a:solidFill>
                <a:srgbClr val="002AAE"/>
              </a:solidFill>
              <a:latin typeface="黑体" pitchFamily="2" charset="-122"/>
              <a:cs typeface="Times New Roman" pitchFamily="18" charset="0"/>
            </a:endParaRPr>
          </a:p>
          <a:p>
            <a:pPr eaLnBrk="1" hangingPunct="1">
              <a:lnSpc>
                <a:spcPct val="150000"/>
              </a:lnSpc>
              <a:buFont typeface="Wingdings" pitchFamily="2" charset="2"/>
              <a:buNone/>
            </a:pPr>
            <a:r>
              <a:rPr lang="zh-CN" altLang="en-US" sz="7200" dirty="0">
                <a:solidFill>
                  <a:srgbClr val="002AAE"/>
                </a:solidFill>
                <a:latin typeface="黑体" pitchFamily="2" charset="-122"/>
                <a:ea typeface="黑体" pitchFamily="2" charset="-122"/>
              </a:rPr>
              <a:t>二、红外传感器的研究历史</a:t>
            </a:r>
            <a:endParaRPr lang="en-US" altLang="zh-CN" sz="7200" dirty="0">
              <a:solidFill>
                <a:srgbClr val="002AAE"/>
              </a:solidFill>
              <a:latin typeface="黑体" pitchFamily="2" charset="-122"/>
              <a:cs typeface="Times New Roman" pitchFamily="18" charset="0"/>
            </a:endParaRPr>
          </a:p>
          <a:p>
            <a:pPr eaLnBrk="1" hangingPunct="1">
              <a:lnSpc>
                <a:spcPct val="150000"/>
              </a:lnSpc>
              <a:buFont typeface="Wingdings" pitchFamily="2" charset="2"/>
              <a:buNone/>
            </a:pPr>
            <a:r>
              <a:rPr lang="zh-CN" altLang="en-US" sz="7200" dirty="0">
                <a:solidFill>
                  <a:srgbClr val="002AAE"/>
                </a:solidFill>
                <a:latin typeface="黑体" pitchFamily="2" charset="-122"/>
                <a:ea typeface="黑体" pitchFamily="2" charset="-122"/>
              </a:rPr>
              <a:t>三、红外传感器的分类及特点</a:t>
            </a:r>
          </a:p>
          <a:p>
            <a:pPr marL="816342" indent="-816342">
              <a:lnSpc>
                <a:spcPct val="150000"/>
              </a:lnSpc>
              <a:spcBef>
                <a:spcPct val="20000"/>
              </a:spcBef>
              <a:buClr>
                <a:srgbClr val="FF0000"/>
              </a:buClr>
              <a:buSzPct val="80000"/>
            </a:pPr>
            <a:r>
              <a:rPr lang="zh-CN" altLang="en-US" sz="7200" dirty="0">
                <a:solidFill>
                  <a:schemeClr val="hlink"/>
                </a:solidFill>
              </a:rPr>
              <a:t>四、红外传感器的性能参数</a:t>
            </a:r>
          </a:p>
          <a:p>
            <a:pPr eaLnBrk="1" hangingPunct="1">
              <a:lnSpc>
                <a:spcPct val="150000"/>
              </a:lnSpc>
              <a:buFont typeface="Wingdings" pitchFamily="2" charset="2"/>
              <a:buNone/>
            </a:pPr>
            <a:r>
              <a:rPr lang="zh-CN" altLang="en-US" sz="7200" dirty="0" smtClean="0">
                <a:solidFill>
                  <a:srgbClr val="002AAE"/>
                </a:solidFill>
                <a:latin typeface="黑体" pitchFamily="2" charset="-122"/>
                <a:ea typeface="黑体" pitchFamily="2" charset="-122"/>
              </a:rPr>
              <a:t>五、</a:t>
            </a:r>
            <a:r>
              <a:rPr lang="zh-CN" altLang="en-US" sz="7200" dirty="0">
                <a:solidFill>
                  <a:srgbClr val="002AAE"/>
                </a:solidFill>
                <a:latin typeface="黑体" pitchFamily="2" charset="-122"/>
                <a:ea typeface="黑体" pitchFamily="2" charset="-122"/>
              </a:rPr>
              <a:t>典型的红外传感器</a:t>
            </a:r>
            <a:endParaRPr lang="en-US" altLang="zh-CN" sz="7200" dirty="0">
              <a:solidFill>
                <a:srgbClr val="002AAE"/>
              </a:solidFill>
              <a:latin typeface="黑体" pitchFamily="2" charset="-122"/>
              <a:cs typeface="Times New Roman" pitchFamily="18" charset="0"/>
            </a:endParaRPr>
          </a:p>
          <a:p>
            <a:pPr eaLnBrk="1" hangingPunct="1">
              <a:lnSpc>
                <a:spcPct val="150000"/>
              </a:lnSpc>
              <a:buFont typeface="Wingdings" pitchFamily="2" charset="2"/>
              <a:buNone/>
            </a:pPr>
            <a:r>
              <a:rPr lang="zh-CN" altLang="en-US" sz="7200" dirty="0" smtClean="0">
                <a:solidFill>
                  <a:srgbClr val="002AAE"/>
                </a:solidFill>
                <a:latin typeface="黑体" pitchFamily="2" charset="-122"/>
                <a:ea typeface="黑体" pitchFamily="2" charset="-122"/>
              </a:rPr>
              <a:t>六、</a:t>
            </a:r>
            <a:r>
              <a:rPr lang="zh-CN" altLang="en-US" sz="7200" dirty="0">
                <a:solidFill>
                  <a:srgbClr val="002AAE"/>
                </a:solidFill>
                <a:latin typeface="黑体" pitchFamily="2" charset="-122"/>
                <a:ea typeface="黑体" pitchFamily="2" charset="-122"/>
              </a:rPr>
              <a:t>红外传感器的应用</a:t>
            </a:r>
          </a:p>
        </p:txBody>
      </p:sp>
      <p:sp>
        <p:nvSpPr>
          <p:cNvPr id="13315" name="Text Box 8"/>
          <p:cNvSpPr txBox="1">
            <a:spLocks noChangeArrowheads="1"/>
          </p:cNvSpPr>
          <p:nvPr/>
        </p:nvSpPr>
        <p:spPr bwMode="auto">
          <a:xfrm>
            <a:off x="2975453" y="0"/>
            <a:ext cx="16591426" cy="183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spcBef>
                <a:spcPct val="50000"/>
              </a:spcBef>
            </a:pPr>
            <a:r>
              <a:rPr lang="zh-CN" altLang="en-US" sz="10500">
                <a:latin typeface="隶书" pitchFamily="49" charset="-122"/>
                <a:ea typeface="隶书" pitchFamily="49" charset="-122"/>
              </a:rPr>
              <a:t>目  录</a:t>
            </a:r>
          </a:p>
        </p:txBody>
      </p:sp>
    </p:spTree>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8EDEF7E2-4818-43E8-99CB-791F4FFDB886}" type="slidenum">
              <a:rPr lang="zh-CN" altLang="en-US" sz="3700">
                <a:solidFill>
                  <a:srgbClr val="F010A5"/>
                </a:solidFill>
              </a:rPr>
              <a:pPr algn="r"/>
              <a:t>20</a:t>
            </a:fld>
            <a:endParaRPr lang="en-US" altLang="zh-CN" sz="3700">
              <a:solidFill>
                <a:srgbClr val="F010A5"/>
              </a:solidFill>
            </a:endParaRPr>
          </a:p>
        </p:txBody>
      </p:sp>
      <p:grpSp>
        <p:nvGrpSpPr>
          <p:cNvPr id="33795" name="组合 51"/>
          <p:cNvGrpSpPr>
            <a:grpSpLocks/>
          </p:cNvGrpSpPr>
          <p:nvPr/>
        </p:nvGrpSpPr>
        <p:grpSpPr bwMode="auto">
          <a:xfrm>
            <a:off x="-1588" y="3559588"/>
            <a:ext cx="23868031" cy="10056389"/>
            <a:chOff x="71406" y="1210235"/>
            <a:chExt cx="8951570" cy="5025844"/>
          </a:xfrm>
        </p:grpSpPr>
        <p:sp>
          <p:nvSpPr>
            <p:cNvPr id="40" name="任意多边形 39"/>
            <p:cNvSpPr/>
            <p:nvPr/>
          </p:nvSpPr>
          <p:spPr bwMode="auto">
            <a:xfrm>
              <a:off x="5365376" y="1226437"/>
              <a:ext cx="3657600" cy="784538"/>
            </a:xfrm>
            <a:custGeom>
              <a:avLst/>
              <a:gdLst>
                <a:gd name="connsiteX0" fmla="*/ 2191871 w 3657600"/>
                <a:gd name="connsiteY0" fmla="*/ 145163 h 5187810"/>
                <a:gd name="connsiteX1" fmla="*/ 2770095 w 3657600"/>
                <a:gd name="connsiteY1" fmla="*/ 158610 h 5187810"/>
                <a:gd name="connsiteX2" fmla="*/ 2823883 w 3657600"/>
                <a:gd name="connsiteY2" fmla="*/ 172057 h 5187810"/>
                <a:gd name="connsiteX3" fmla="*/ 2958353 w 3657600"/>
                <a:gd name="connsiteY3" fmla="*/ 185504 h 5187810"/>
                <a:gd name="connsiteX4" fmla="*/ 2998695 w 3657600"/>
                <a:gd name="connsiteY4" fmla="*/ 198951 h 5187810"/>
                <a:gd name="connsiteX5" fmla="*/ 3079377 w 3657600"/>
                <a:gd name="connsiteY5" fmla="*/ 239292 h 5187810"/>
                <a:gd name="connsiteX6" fmla="*/ 3106271 w 3657600"/>
                <a:gd name="connsiteY6" fmla="*/ 279634 h 5187810"/>
                <a:gd name="connsiteX7" fmla="*/ 3146612 w 3657600"/>
                <a:gd name="connsiteY7" fmla="*/ 306528 h 5187810"/>
                <a:gd name="connsiteX8" fmla="*/ 3160059 w 3657600"/>
                <a:gd name="connsiteY8" fmla="*/ 346869 h 5187810"/>
                <a:gd name="connsiteX9" fmla="*/ 3173506 w 3657600"/>
                <a:gd name="connsiteY9" fmla="*/ 440998 h 5187810"/>
                <a:gd name="connsiteX10" fmla="*/ 3213848 w 3657600"/>
                <a:gd name="connsiteY10" fmla="*/ 481339 h 5187810"/>
                <a:gd name="connsiteX11" fmla="*/ 3254189 w 3657600"/>
                <a:gd name="connsiteY11" fmla="*/ 562022 h 5187810"/>
                <a:gd name="connsiteX12" fmla="*/ 3294530 w 3657600"/>
                <a:gd name="connsiteY12" fmla="*/ 602363 h 5187810"/>
                <a:gd name="connsiteX13" fmla="*/ 3334871 w 3657600"/>
                <a:gd name="connsiteY13" fmla="*/ 683045 h 5187810"/>
                <a:gd name="connsiteX14" fmla="*/ 3348318 w 3657600"/>
                <a:gd name="connsiteY14" fmla="*/ 804069 h 5187810"/>
                <a:gd name="connsiteX15" fmla="*/ 3375212 w 3657600"/>
                <a:gd name="connsiteY15" fmla="*/ 898198 h 5187810"/>
                <a:gd name="connsiteX16" fmla="*/ 3415553 w 3657600"/>
                <a:gd name="connsiteY16" fmla="*/ 1046116 h 5187810"/>
                <a:gd name="connsiteX17" fmla="*/ 3429000 w 3657600"/>
                <a:gd name="connsiteY17" fmla="*/ 1180587 h 5187810"/>
                <a:gd name="connsiteX18" fmla="*/ 3455895 w 3657600"/>
                <a:gd name="connsiteY18" fmla="*/ 1220928 h 5187810"/>
                <a:gd name="connsiteX19" fmla="*/ 3469342 w 3657600"/>
                <a:gd name="connsiteY19" fmla="*/ 1341951 h 5187810"/>
                <a:gd name="connsiteX20" fmla="*/ 3482789 w 3657600"/>
                <a:gd name="connsiteY20" fmla="*/ 1382292 h 5187810"/>
                <a:gd name="connsiteX21" fmla="*/ 3523130 w 3657600"/>
                <a:gd name="connsiteY21" fmla="*/ 1503316 h 5187810"/>
                <a:gd name="connsiteX22" fmla="*/ 3550024 w 3657600"/>
                <a:gd name="connsiteY22" fmla="*/ 1583998 h 5187810"/>
                <a:gd name="connsiteX23" fmla="*/ 3576918 w 3657600"/>
                <a:gd name="connsiteY23" fmla="*/ 1758810 h 5187810"/>
                <a:gd name="connsiteX24" fmla="*/ 3590365 w 3657600"/>
                <a:gd name="connsiteY24" fmla="*/ 1812598 h 5187810"/>
                <a:gd name="connsiteX25" fmla="*/ 3617259 w 3657600"/>
                <a:gd name="connsiteY25" fmla="*/ 1852939 h 5187810"/>
                <a:gd name="connsiteX26" fmla="*/ 3630706 w 3657600"/>
                <a:gd name="connsiteY26" fmla="*/ 1960516 h 5187810"/>
                <a:gd name="connsiteX27" fmla="*/ 3644153 w 3657600"/>
                <a:gd name="connsiteY27" fmla="*/ 2000857 h 5187810"/>
                <a:gd name="connsiteX28" fmla="*/ 3657600 w 3657600"/>
                <a:gd name="connsiteY28" fmla="*/ 2753892 h 5187810"/>
                <a:gd name="connsiteX29" fmla="*/ 3644153 w 3657600"/>
                <a:gd name="connsiteY29" fmla="*/ 3237987 h 5187810"/>
                <a:gd name="connsiteX30" fmla="*/ 3630706 w 3657600"/>
                <a:gd name="connsiteY30" fmla="*/ 3278328 h 5187810"/>
                <a:gd name="connsiteX31" fmla="*/ 3617259 w 3657600"/>
                <a:gd name="connsiteY31" fmla="*/ 3332116 h 5187810"/>
                <a:gd name="connsiteX32" fmla="*/ 3590365 w 3657600"/>
                <a:gd name="connsiteY32" fmla="*/ 3372457 h 5187810"/>
                <a:gd name="connsiteX33" fmla="*/ 3523130 w 3657600"/>
                <a:gd name="connsiteY33" fmla="*/ 3520375 h 5187810"/>
                <a:gd name="connsiteX34" fmla="*/ 3482789 w 3657600"/>
                <a:gd name="connsiteY34" fmla="*/ 3560716 h 5187810"/>
                <a:gd name="connsiteX35" fmla="*/ 3469342 w 3657600"/>
                <a:gd name="connsiteY35" fmla="*/ 3789316 h 5187810"/>
                <a:gd name="connsiteX36" fmla="*/ 3429000 w 3657600"/>
                <a:gd name="connsiteY36" fmla="*/ 3802763 h 5187810"/>
                <a:gd name="connsiteX37" fmla="*/ 3415553 w 3657600"/>
                <a:gd name="connsiteY37" fmla="*/ 3856551 h 5187810"/>
                <a:gd name="connsiteX38" fmla="*/ 3402106 w 3657600"/>
                <a:gd name="connsiteY38" fmla="*/ 3923787 h 5187810"/>
                <a:gd name="connsiteX39" fmla="*/ 3267636 w 3657600"/>
                <a:gd name="connsiteY39" fmla="*/ 4112045 h 5187810"/>
                <a:gd name="connsiteX40" fmla="*/ 3200400 w 3657600"/>
                <a:gd name="connsiteY40" fmla="*/ 4179281 h 5187810"/>
                <a:gd name="connsiteX41" fmla="*/ 3146612 w 3657600"/>
                <a:gd name="connsiteY41" fmla="*/ 4246516 h 5187810"/>
                <a:gd name="connsiteX42" fmla="*/ 3052483 w 3657600"/>
                <a:gd name="connsiteY42" fmla="*/ 4354092 h 5187810"/>
                <a:gd name="connsiteX43" fmla="*/ 3025589 w 3657600"/>
                <a:gd name="connsiteY43" fmla="*/ 4434775 h 5187810"/>
                <a:gd name="connsiteX44" fmla="*/ 2985248 w 3657600"/>
                <a:gd name="connsiteY44" fmla="*/ 4488563 h 5187810"/>
                <a:gd name="connsiteX45" fmla="*/ 2958353 w 3657600"/>
                <a:gd name="connsiteY45" fmla="*/ 4515457 h 5187810"/>
                <a:gd name="connsiteX46" fmla="*/ 2931459 w 3657600"/>
                <a:gd name="connsiteY46" fmla="*/ 4555798 h 5187810"/>
                <a:gd name="connsiteX47" fmla="*/ 2918012 w 3657600"/>
                <a:gd name="connsiteY47" fmla="*/ 4609587 h 5187810"/>
                <a:gd name="connsiteX48" fmla="*/ 2810436 w 3657600"/>
                <a:gd name="connsiteY48" fmla="*/ 4730610 h 5187810"/>
                <a:gd name="connsiteX49" fmla="*/ 2729753 w 3657600"/>
                <a:gd name="connsiteY49" fmla="*/ 4784398 h 5187810"/>
                <a:gd name="connsiteX50" fmla="*/ 2662518 w 3657600"/>
                <a:gd name="connsiteY50" fmla="*/ 4851634 h 5187810"/>
                <a:gd name="connsiteX51" fmla="*/ 2541495 w 3657600"/>
                <a:gd name="connsiteY51" fmla="*/ 4905422 h 5187810"/>
                <a:gd name="connsiteX52" fmla="*/ 2514600 w 3657600"/>
                <a:gd name="connsiteY52" fmla="*/ 4945763 h 5187810"/>
                <a:gd name="connsiteX53" fmla="*/ 2366683 w 3657600"/>
                <a:gd name="connsiteY53" fmla="*/ 4959210 h 5187810"/>
                <a:gd name="connsiteX54" fmla="*/ 2205318 w 3657600"/>
                <a:gd name="connsiteY54" fmla="*/ 4972657 h 5187810"/>
                <a:gd name="connsiteX55" fmla="*/ 2003612 w 3657600"/>
                <a:gd name="connsiteY55" fmla="*/ 4986104 h 5187810"/>
                <a:gd name="connsiteX56" fmla="*/ 1882589 w 3657600"/>
                <a:gd name="connsiteY56" fmla="*/ 5039892 h 5187810"/>
                <a:gd name="connsiteX57" fmla="*/ 1842248 w 3657600"/>
                <a:gd name="connsiteY57" fmla="*/ 5053339 h 5187810"/>
                <a:gd name="connsiteX58" fmla="*/ 1828800 w 3657600"/>
                <a:gd name="connsiteY58" fmla="*/ 5093681 h 5187810"/>
                <a:gd name="connsiteX59" fmla="*/ 1707777 w 3657600"/>
                <a:gd name="connsiteY59" fmla="*/ 5160916 h 5187810"/>
                <a:gd name="connsiteX60" fmla="*/ 1667436 w 3657600"/>
                <a:gd name="connsiteY60" fmla="*/ 5187810 h 5187810"/>
                <a:gd name="connsiteX61" fmla="*/ 322730 w 3657600"/>
                <a:gd name="connsiteY61" fmla="*/ 5174363 h 5187810"/>
                <a:gd name="connsiteX62" fmla="*/ 201706 w 3657600"/>
                <a:gd name="connsiteY62" fmla="*/ 5120575 h 5187810"/>
                <a:gd name="connsiteX63" fmla="*/ 161365 w 3657600"/>
                <a:gd name="connsiteY63" fmla="*/ 5080234 h 5187810"/>
                <a:gd name="connsiteX64" fmla="*/ 147918 w 3657600"/>
                <a:gd name="connsiteY64" fmla="*/ 5026445 h 5187810"/>
                <a:gd name="connsiteX65" fmla="*/ 107577 w 3657600"/>
                <a:gd name="connsiteY65" fmla="*/ 5012998 h 5187810"/>
                <a:gd name="connsiteX66" fmla="*/ 80683 w 3657600"/>
                <a:gd name="connsiteY66" fmla="*/ 4972657 h 5187810"/>
                <a:gd name="connsiteX67" fmla="*/ 67236 w 3657600"/>
                <a:gd name="connsiteY67" fmla="*/ 4905422 h 5187810"/>
                <a:gd name="connsiteX68" fmla="*/ 40342 w 3657600"/>
                <a:gd name="connsiteY68" fmla="*/ 4865081 h 5187810"/>
                <a:gd name="connsiteX69" fmla="*/ 26895 w 3657600"/>
                <a:gd name="connsiteY69" fmla="*/ 4824739 h 5187810"/>
                <a:gd name="connsiteX70" fmla="*/ 0 w 3657600"/>
                <a:gd name="connsiteY70" fmla="*/ 4488563 h 5187810"/>
                <a:gd name="connsiteX71" fmla="*/ 13448 w 3657600"/>
                <a:gd name="connsiteY71" fmla="*/ 4273410 h 5187810"/>
                <a:gd name="connsiteX72" fmla="*/ 26895 w 3657600"/>
                <a:gd name="connsiteY72" fmla="*/ 4219622 h 5187810"/>
                <a:gd name="connsiteX73" fmla="*/ 67236 w 3657600"/>
                <a:gd name="connsiteY73" fmla="*/ 4179281 h 5187810"/>
                <a:gd name="connsiteX74" fmla="*/ 107577 w 3657600"/>
                <a:gd name="connsiteY74" fmla="*/ 4085151 h 5187810"/>
                <a:gd name="connsiteX75" fmla="*/ 188259 w 3657600"/>
                <a:gd name="connsiteY75" fmla="*/ 4031363 h 5187810"/>
                <a:gd name="connsiteX76" fmla="*/ 389965 w 3657600"/>
                <a:gd name="connsiteY76" fmla="*/ 3991022 h 5187810"/>
                <a:gd name="connsiteX77" fmla="*/ 806824 w 3657600"/>
                <a:gd name="connsiteY77" fmla="*/ 3964128 h 5187810"/>
                <a:gd name="connsiteX78" fmla="*/ 847165 w 3657600"/>
                <a:gd name="connsiteY78" fmla="*/ 3950681 h 5187810"/>
                <a:gd name="connsiteX79" fmla="*/ 900953 w 3657600"/>
                <a:gd name="connsiteY79" fmla="*/ 3937234 h 5187810"/>
                <a:gd name="connsiteX80" fmla="*/ 954742 w 3657600"/>
                <a:gd name="connsiteY80" fmla="*/ 3910339 h 5187810"/>
                <a:gd name="connsiteX81" fmla="*/ 1048871 w 3657600"/>
                <a:gd name="connsiteY81" fmla="*/ 3883445 h 5187810"/>
                <a:gd name="connsiteX82" fmla="*/ 1089212 w 3657600"/>
                <a:gd name="connsiteY82" fmla="*/ 3843104 h 5187810"/>
                <a:gd name="connsiteX83" fmla="*/ 1169895 w 3657600"/>
                <a:gd name="connsiteY83" fmla="*/ 3789316 h 5187810"/>
                <a:gd name="connsiteX84" fmla="*/ 1237130 w 3657600"/>
                <a:gd name="connsiteY84" fmla="*/ 3722081 h 5187810"/>
                <a:gd name="connsiteX85" fmla="*/ 1264024 w 3657600"/>
                <a:gd name="connsiteY85" fmla="*/ 3681739 h 5187810"/>
                <a:gd name="connsiteX86" fmla="*/ 1304365 w 3657600"/>
                <a:gd name="connsiteY86" fmla="*/ 3641398 h 5187810"/>
                <a:gd name="connsiteX87" fmla="*/ 1371600 w 3657600"/>
                <a:gd name="connsiteY87" fmla="*/ 3560716 h 5187810"/>
                <a:gd name="connsiteX88" fmla="*/ 1438836 w 3657600"/>
                <a:gd name="connsiteY88" fmla="*/ 3426245 h 5187810"/>
                <a:gd name="connsiteX89" fmla="*/ 1479177 w 3657600"/>
                <a:gd name="connsiteY89" fmla="*/ 3385904 h 5187810"/>
                <a:gd name="connsiteX90" fmla="*/ 1532965 w 3657600"/>
                <a:gd name="connsiteY90" fmla="*/ 3278328 h 5187810"/>
                <a:gd name="connsiteX91" fmla="*/ 1586753 w 3657600"/>
                <a:gd name="connsiteY91" fmla="*/ 3184198 h 5187810"/>
                <a:gd name="connsiteX92" fmla="*/ 1613648 w 3657600"/>
                <a:gd name="connsiteY92" fmla="*/ 3157304 h 5187810"/>
                <a:gd name="connsiteX93" fmla="*/ 1627095 w 3657600"/>
                <a:gd name="connsiteY93" fmla="*/ 3116963 h 5187810"/>
                <a:gd name="connsiteX94" fmla="*/ 1653989 w 3657600"/>
                <a:gd name="connsiteY94" fmla="*/ 2982492 h 5187810"/>
                <a:gd name="connsiteX95" fmla="*/ 1680883 w 3657600"/>
                <a:gd name="connsiteY95" fmla="*/ 2901810 h 5187810"/>
                <a:gd name="connsiteX96" fmla="*/ 1721224 w 3657600"/>
                <a:gd name="connsiteY96" fmla="*/ 2673210 h 5187810"/>
                <a:gd name="connsiteX97" fmla="*/ 1707777 w 3657600"/>
                <a:gd name="connsiteY97" fmla="*/ 2216010 h 5187810"/>
                <a:gd name="connsiteX98" fmla="*/ 1680883 w 3657600"/>
                <a:gd name="connsiteY98" fmla="*/ 1866387 h 5187810"/>
                <a:gd name="connsiteX99" fmla="*/ 1653989 w 3657600"/>
                <a:gd name="connsiteY99" fmla="*/ 1785704 h 5187810"/>
                <a:gd name="connsiteX100" fmla="*/ 1640542 w 3657600"/>
                <a:gd name="connsiteY100" fmla="*/ 1745363 h 5187810"/>
                <a:gd name="connsiteX101" fmla="*/ 1586753 w 3657600"/>
                <a:gd name="connsiteY101" fmla="*/ 1678128 h 5187810"/>
                <a:gd name="connsiteX102" fmla="*/ 1532965 w 3657600"/>
                <a:gd name="connsiteY102" fmla="*/ 1597445 h 5187810"/>
                <a:gd name="connsiteX103" fmla="*/ 1519518 w 3657600"/>
                <a:gd name="connsiteY103" fmla="*/ 1557104 h 5187810"/>
                <a:gd name="connsiteX104" fmla="*/ 1492624 w 3657600"/>
                <a:gd name="connsiteY104" fmla="*/ 1449528 h 5187810"/>
                <a:gd name="connsiteX105" fmla="*/ 1425389 w 3657600"/>
                <a:gd name="connsiteY105" fmla="*/ 1382292 h 5187810"/>
                <a:gd name="connsiteX106" fmla="*/ 1411942 w 3657600"/>
                <a:gd name="connsiteY106" fmla="*/ 1328504 h 5187810"/>
                <a:gd name="connsiteX107" fmla="*/ 1277471 w 3657600"/>
                <a:gd name="connsiteY107" fmla="*/ 1247822 h 5187810"/>
                <a:gd name="connsiteX108" fmla="*/ 1237130 w 3657600"/>
                <a:gd name="connsiteY108" fmla="*/ 1234375 h 5187810"/>
                <a:gd name="connsiteX109" fmla="*/ 1183342 w 3657600"/>
                <a:gd name="connsiteY109" fmla="*/ 1153692 h 5187810"/>
                <a:gd name="connsiteX110" fmla="*/ 1156448 w 3657600"/>
                <a:gd name="connsiteY110" fmla="*/ 1113351 h 5187810"/>
                <a:gd name="connsiteX111" fmla="*/ 1143000 w 3657600"/>
                <a:gd name="connsiteY111" fmla="*/ 1059563 h 5187810"/>
                <a:gd name="connsiteX112" fmla="*/ 1116106 w 3657600"/>
                <a:gd name="connsiteY112" fmla="*/ 978881 h 5187810"/>
                <a:gd name="connsiteX113" fmla="*/ 1102659 w 3657600"/>
                <a:gd name="connsiteY113" fmla="*/ 925092 h 5187810"/>
                <a:gd name="connsiteX114" fmla="*/ 1062318 w 3657600"/>
                <a:gd name="connsiteY114" fmla="*/ 898198 h 5187810"/>
                <a:gd name="connsiteX115" fmla="*/ 1021977 w 3657600"/>
                <a:gd name="connsiteY115" fmla="*/ 723387 h 5187810"/>
                <a:gd name="connsiteX116" fmla="*/ 1008530 w 3657600"/>
                <a:gd name="connsiteY116" fmla="*/ 683045 h 5187810"/>
                <a:gd name="connsiteX117" fmla="*/ 995083 w 3657600"/>
                <a:gd name="connsiteY117" fmla="*/ 642704 h 5187810"/>
                <a:gd name="connsiteX118" fmla="*/ 1008530 w 3657600"/>
                <a:gd name="connsiteY118" fmla="*/ 279634 h 5187810"/>
                <a:gd name="connsiteX119" fmla="*/ 1021977 w 3657600"/>
                <a:gd name="connsiteY119" fmla="*/ 239292 h 5187810"/>
                <a:gd name="connsiteX120" fmla="*/ 1048871 w 3657600"/>
                <a:gd name="connsiteY120" fmla="*/ 198951 h 5187810"/>
                <a:gd name="connsiteX121" fmla="*/ 1089212 w 3657600"/>
                <a:gd name="connsiteY121" fmla="*/ 172057 h 5187810"/>
                <a:gd name="connsiteX122" fmla="*/ 1183342 w 3657600"/>
                <a:gd name="connsiteY122" fmla="*/ 145163 h 5187810"/>
                <a:gd name="connsiteX123" fmla="*/ 1210236 w 3657600"/>
                <a:gd name="connsiteY123" fmla="*/ 104822 h 5187810"/>
                <a:gd name="connsiteX124" fmla="*/ 1465730 w 3657600"/>
                <a:gd name="connsiteY124" fmla="*/ 64481 h 5187810"/>
                <a:gd name="connsiteX125" fmla="*/ 1949824 w 3657600"/>
                <a:gd name="connsiteY125" fmla="*/ 51034 h 5187810"/>
                <a:gd name="connsiteX126" fmla="*/ 2259106 w 3657600"/>
                <a:gd name="connsiteY126" fmla="*/ 37587 h 5187810"/>
                <a:gd name="connsiteX127" fmla="*/ 2326342 w 3657600"/>
                <a:gd name="connsiteY127" fmla="*/ 104822 h 5187810"/>
                <a:gd name="connsiteX128" fmla="*/ 2366683 w 3657600"/>
                <a:gd name="connsiteY128" fmla="*/ 145163 h 5187810"/>
                <a:gd name="connsiteX129" fmla="*/ 2353236 w 3657600"/>
                <a:gd name="connsiteY129" fmla="*/ 172057 h 518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3657600" h="5187810">
                  <a:moveTo>
                    <a:pt x="2191871" y="145163"/>
                  </a:moveTo>
                  <a:lnTo>
                    <a:pt x="2770095" y="158610"/>
                  </a:lnTo>
                  <a:cubicBezTo>
                    <a:pt x="2788559" y="159396"/>
                    <a:pt x="2805588" y="169443"/>
                    <a:pt x="2823883" y="172057"/>
                  </a:cubicBezTo>
                  <a:cubicBezTo>
                    <a:pt x="2868477" y="178428"/>
                    <a:pt x="2913530" y="181022"/>
                    <a:pt x="2958353" y="185504"/>
                  </a:cubicBezTo>
                  <a:cubicBezTo>
                    <a:pt x="2971800" y="189986"/>
                    <a:pt x="2986017" y="192612"/>
                    <a:pt x="2998695" y="198951"/>
                  </a:cubicBezTo>
                  <a:cubicBezTo>
                    <a:pt x="3102968" y="251087"/>
                    <a:pt x="2977975" y="205491"/>
                    <a:pt x="3079377" y="239292"/>
                  </a:cubicBezTo>
                  <a:cubicBezTo>
                    <a:pt x="3088342" y="252739"/>
                    <a:pt x="3094843" y="268206"/>
                    <a:pt x="3106271" y="279634"/>
                  </a:cubicBezTo>
                  <a:cubicBezTo>
                    <a:pt x="3117699" y="291062"/>
                    <a:pt x="3136516" y="293908"/>
                    <a:pt x="3146612" y="306528"/>
                  </a:cubicBezTo>
                  <a:cubicBezTo>
                    <a:pt x="3155467" y="317596"/>
                    <a:pt x="3155577" y="333422"/>
                    <a:pt x="3160059" y="346869"/>
                  </a:cubicBezTo>
                  <a:cubicBezTo>
                    <a:pt x="3164541" y="378245"/>
                    <a:pt x="3161735" y="411570"/>
                    <a:pt x="3173506" y="440998"/>
                  </a:cubicBezTo>
                  <a:cubicBezTo>
                    <a:pt x="3180569" y="458655"/>
                    <a:pt x="3201673" y="466730"/>
                    <a:pt x="3213848" y="481339"/>
                  </a:cubicBezTo>
                  <a:cubicBezTo>
                    <a:pt x="3319640" y="608289"/>
                    <a:pt x="3173330" y="440734"/>
                    <a:pt x="3254189" y="562022"/>
                  </a:cubicBezTo>
                  <a:cubicBezTo>
                    <a:pt x="3264738" y="577845"/>
                    <a:pt x="3282356" y="587754"/>
                    <a:pt x="3294530" y="602363"/>
                  </a:cubicBezTo>
                  <a:cubicBezTo>
                    <a:pt x="3323494" y="637120"/>
                    <a:pt x="3321394" y="642614"/>
                    <a:pt x="3334871" y="683045"/>
                  </a:cubicBezTo>
                  <a:cubicBezTo>
                    <a:pt x="3339353" y="723386"/>
                    <a:pt x="3342146" y="763951"/>
                    <a:pt x="3348318" y="804069"/>
                  </a:cubicBezTo>
                  <a:cubicBezTo>
                    <a:pt x="3356223" y="855450"/>
                    <a:pt x="3362808" y="852717"/>
                    <a:pt x="3375212" y="898198"/>
                  </a:cubicBezTo>
                  <a:cubicBezTo>
                    <a:pt x="3420710" y="1065024"/>
                    <a:pt x="3384602" y="953262"/>
                    <a:pt x="3415553" y="1046116"/>
                  </a:cubicBezTo>
                  <a:cubicBezTo>
                    <a:pt x="3420035" y="1090940"/>
                    <a:pt x="3418871" y="1136693"/>
                    <a:pt x="3429000" y="1180587"/>
                  </a:cubicBezTo>
                  <a:cubicBezTo>
                    <a:pt x="3432634" y="1196335"/>
                    <a:pt x="3451975" y="1205249"/>
                    <a:pt x="3455895" y="1220928"/>
                  </a:cubicBezTo>
                  <a:cubicBezTo>
                    <a:pt x="3465740" y="1260305"/>
                    <a:pt x="3462669" y="1301914"/>
                    <a:pt x="3469342" y="1341951"/>
                  </a:cubicBezTo>
                  <a:cubicBezTo>
                    <a:pt x="3471672" y="1355933"/>
                    <a:pt x="3479351" y="1368541"/>
                    <a:pt x="3482789" y="1382292"/>
                  </a:cubicBezTo>
                  <a:cubicBezTo>
                    <a:pt x="3525859" y="1554572"/>
                    <a:pt x="3463482" y="1354196"/>
                    <a:pt x="3523130" y="1503316"/>
                  </a:cubicBezTo>
                  <a:cubicBezTo>
                    <a:pt x="3533658" y="1529637"/>
                    <a:pt x="3550024" y="1583998"/>
                    <a:pt x="3550024" y="1583998"/>
                  </a:cubicBezTo>
                  <a:cubicBezTo>
                    <a:pt x="3561668" y="1677148"/>
                    <a:pt x="3559317" y="1679606"/>
                    <a:pt x="3576918" y="1758810"/>
                  </a:cubicBezTo>
                  <a:cubicBezTo>
                    <a:pt x="3580927" y="1776851"/>
                    <a:pt x="3583085" y="1795611"/>
                    <a:pt x="3590365" y="1812598"/>
                  </a:cubicBezTo>
                  <a:cubicBezTo>
                    <a:pt x="3596731" y="1827453"/>
                    <a:pt x="3608294" y="1839492"/>
                    <a:pt x="3617259" y="1852939"/>
                  </a:cubicBezTo>
                  <a:cubicBezTo>
                    <a:pt x="3621741" y="1888798"/>
                    <a:pt x="3624241" y="1924961"/>
                    <a:pt x="3630706" y="1960516"/>
                  </a:cubicBezTo>
                  <a:cubicBezTo>
                    <a:pt x="3633242" y="1974462"/>
                    <a:pt x="3643673" y="1986691"/>
                    <a:pt x="3644153" y="2000857"/>
                  </a:cubicBezTo>
                  <a:cubicBezTo>
                    <a:pt x="3652658" y="2251765"/>
                    <a:pt x="3653118" y="2502880"/>
                    <a:pt x="3657600" y="2753892"/>
                  </a:cubicBezTo>
                  <a:cubicBezTo>
                    <a:pt x="3653118" y="2915257"/>
                    <a:pt x="3652420" y="3076772"/>
                    <a:pt x="3644153" y="3237987"/>
                  </a:cubicBezTo>
                  <a:cubicBezTo>
                    <a:pt x="3643427" y="3252143"/>
                    <a:pt x="3634600" y="3264699"/>
                    <a:pt x="3630706" y="3278328"/>
                  </a:cubicBezTo>
                  <a:cubicBezTo>
                    <a:pt x="3625629" y="3296098"/>
                    <a:pt x="3624539" y="3315129"/>
                    <a:pt x="3617259" y="3332116"/>
                  </a:cubicBezTo>
                  <a:cubicBezTo>
                    <a:pt x="3610893" y="3346971"/>
                    <a:pt x="3597593" y="3358002"/>
                    <a:pt x="3590365" y="3372457"/>
                  </a:cubicBezTo>
                  <a:cubicBezTo>
                    <a:pt x="3559373" y="3434441"/>
                    <a:pt x="3597022" y="3446483"/>
                    <a:pt x="3523130" y="3520375"/>
                  </a:cubicBezTo>
                  <a:lnTo>
                    <a:pt x="3482789" y="3560716"/>
                  </a:lnTo>
                  <a:cubicBezTo>
                    <a:pt x="3478307" y="3636916"/>
                    <a:pt x="3485901" y="3714802"/>
                    <a:pt x="3469342" y="3789316"/>
                  </a:cubicBezTo>
                  <a:cubicBezTo>
                    <a:pt x="3466267" y="3803153"/>
                    <a:pt x="3437855" y="3791695"/>
                    <a:pt x="3429000" y="3802763"/>
                  </a:cubicBezTo>
                  <a:cubicBezTo>
                    <a:pt x="3417455" y="3817194"/>
                    <a:pt x="3419562" y="3838510"/>
                    <a:pt x="3415553" y="3856551"/>
                  </a:cubicBezTo>
                  <a:cubicBezTo>
                    <a:pt x="3410595" y="3878863"/>
                    <a:pt x="3410311" y="3902455"/>
                    <a:pt x="3402106" y="3923787"/>
                  </a:cubicBezTo>
                  <a:cubicBezTo>
                    <a:pt x="3317682" y="4143291"/>
                    <a:pt x="3389594" y="3929103"/>
                    <a:pt x="3267636" y="4112045"/>
                  </a:cubicBezTo>
                  <a:cubicBezTo>
                    <a:pt x="3231777" y="4165834"/>
                    <a:pt x="3254189" y="4143422"/>
                    <a:pt x="3200400" y="4179281"/>
                  </a:cubicBezTo>
                  <a:cubicBezTo>
                    <a:pt x="3170118" y="4270127"/>
                    <a:pt x="3212115" y="4171656"/>
                    <a:pt x="3146612" y="4246516"/>
                  </a:cubicBezTo>
                  <a:cubicBezTo>
                    <a:pt x="3036795" y="4372021"/>
                    <a:pt x="3143250" y="4293581"/>
                    <a:pt x="3052483" y="4354092"/>
                  </a:cubicBezTo>
                  <a:cubicBezTo>
                    <a:pt x="3043518" y="4380986"/>
                    <a:pt x="3042598" y="4412096"/>
                    <a:pt x="3025589" y="4434775"/>
                  </a:cubicBezTo>
                  <a:cubicBezTo>
                    <a:pt x="3012142" y="4452704"/>
                    <a:pt x="2999596" y="4471346"/>
                    <a:pt x="2985248" y="4488563"/>
                  </a:cubicBezTo>
                  <a:cubicBezTo>
                    <a:pt x="2977132" y="4498303"/>
                    <a:pt x="2966273" y="4505557"/>
                    <a:pt x="2958353" y="4515457"/>
                  </a:cubicBezTo>
                  <a:cubicBezTo>
                    <a:pt x="2948257" y="4528077"/>
                    <a:pt x="2940424" y="4542351"/>
                    <a:pt x="2931459" y="4555798"/>
                  </a:cubicBezTo>
                  <a:cubicBezTo>
                    <a:pt x="2926977" y="4573728"/>
                    <a:pt x="2926277" y="4593057"/>
                    <a:pt x="2918012" y="4609587"/>
                  </a:cubicBezTo>
                  <a:cubicBezTo>
                    <a:pt x="2881680" y="4682251"/>
                    <a:pt x="2869359" y="4689365"/>
                    <a:pt x="2810436" y="4730610"/>
                  </a:cubicBezTo>
                  <a:cubicBezTo>
                    <a:pt x="2783956" y="4749146"/>
                    <a:pt x="2752609" y="4761542"/>
                    <a:pt x="2729753" y="4784398"/>
                  </a:cubicBezTo>
                  <a:cubicBezTo>
                    <a:pt x="2707341" y="4806810"/>
                    <a:pt x="2692587" y="4841611"/>
                    <a:pt x="2662518" y="4851634"/>
                  </a:cubicBezTo>
                  <a:cubicBezTo>
                    <a:pt x="2566504" y="4883639"/>
                    <a:pt x="2605424" y="4862803"/>
                    <a:pt x="2541495" y="4905422"/>
                  </a:cubicBezTo>
                  <a:cubicBezTo>
                    <a:pt x="2532530" y="4918869"/>
                    <a:pt x="2526028" y="4934335"/>
                    <a:pt x="2514600" y="4945763"/>
                  </a:cubicBezTo>
                  <a:cubicBezTo>
                    <a:pt x="2465052" y="4995310"/>
                    <a:pt x="2443648" y="4968831"/>
                    <a:pt x="2366683" y="4959210"/>
                  </a:cubicBezTo>
                  <a:lnTo>
                    <a:pt x="2205318" y="4972657"/>
                  </a:lnTo>
                  <a:cubicBezTo>
                    <a:pt x="2138118" y="4977635"/>
                    <a:pt x="2070319" y="4976574"/>
                    <a:pt x="2003612" y="4986104"/>
                  </a:cubicBezTo>
                  <a:cubicBezTo>
                    <a:pt x="1906474" y="4999981"/>
                    <a:pt x="1947158" y="5007607"/>
                    <a:pt x="1882589" y="5039892"/>
                  </a:cubicBezTo>
                  <a:cubicBezTo>
                    <a:pt x="1869911" y="5046231"/>
                    <a:pt x="1855695" y="5048857"/>
                    <a:pt x="1842248" y="5053339"/>
                  </a:cubicBezTo>
                  <a:cubicBezTo>
                    <a:pt x="1837765" y="5066786"/>
                    <a:pt x="1838823" y="5083658"/>
                    <a:pt x="1828800" y="5093681"/>
                  </a:cubicBezTo>
                  <a:cubicBezTo>
                    <a:pt x="1744003" y="5178478"/>
                    <a:pt x="1775415" y="5127097"/>
                    <a:pt x="1707777" y="5160916"/>
                  </a:cubicBezTo>
                  <a:cubicBezTo>
                    <a:pt x="1693322" y="5168144"/>
                    <a:pt x="1680883" y="5178845"/>
                    <a:pt x="1667436" y="5187810"/>
                  </a:cubicBezTo>
                  <a:lnTo>
                    <a:pt x="322730" y="5174363"/>
                  </a:lnTo>
                  <a:cubicBezTo>
                    <a:pt x="286314" y="5173332"/>
                    <a:pt x="231659" y="5145536"/>
                    <a:pt x="201706" y="5120575"/>
                  </a:cubicBezTo>
                  <a:cubicBezTo>
                    <a:pt x="187097" y="5108401"/>
                    <a:pt x="174812" y="5093681"/>
                    <a:pt x="161365" y="5080234"/>
                  </a:cubicBezTo>
                  <a:cubicBezTo>
                    <a:pt x="156883" y="5062304"/>
                    <a:pt x="159463" y="5040877"/>
                    <a:pt x="147918" y="5026445"/>
                  </a:cubicBezTo>
                  <a:cubicBezTo>
                    <a:pt x="139063" y="5015377"/>
                    <a:pt x="118645" y="5021853"/>
                    <a:pt x="107577" y="5012998"/>
                  </a:cubicBezTo>
                  <a:cubicBezTo>
                    <a:pt x="94957" y="5002902"/>
                    <a:pt x="89648" y="4986104"/>
                    <a:pt x="80683" y="4972657"/>
                  </a:cubicBezTo>
                  <a:cubicBezTo>
                    <a:pt x="76201" y="4950245"/>
                    <a:pt x="75261" y="4926822"/>
                    <a:pt x="67236" y="4905422"/>
                  </a:cubicBezTo>
                  <a:cubicBezTo>
                    <a:pt x="61561" y="4890290"/>
                    <a:pt x="47569" y="4879536"/>
                    <a:pt x="40342" y="4865081"/>
                  </a:cubicBezTo>
                  <a:cubicBezTo>
                    <a:pt x="34003" y="4852403"/>
                    <a:pt x="31377" y="4838186"/>
                    <a:pt x="26895" y="4824739"/>
                  </a:cubicBezTo>
                  <a:cubicBezTo>
                    <a:pt x="14539" y="4713536"/>
                    <a:pt x="0" y="4600406"/>
                    <a:pt x="0" y="4488563"/>
                  </a:cubicBezTo>
                  <a:cubicBezTo>
                    <a:pt x="0" y="4416705"/>
                    <a:pt x="6298" y="4344911"/>
                    <a:pt x="13448" y="4273410"/>
                  </a:cubicBezTo>
                  <a:cubicBezTo>
                    <a:pt x="15287" y="4255021"/>
                    <a:pt x="17726" y="4235668"/>
                    <a:pt x="26895" y="4219622"/>
                  </a:cubicBezTo>
                  <a:cubicBezTo>
                    <a:pt x="36330" y="4203111"/>
                    <a:pt x="53789" y="4192728"/>
                    <a:pt x="67236" y="4179281"/>
                  </a:cubicBezTo>
                  <a:cubicBezTo>
                    <a:pt x="75272" y="4155171"/>
                    <a:pt x="90960" y="4101768"/>
                    <a:pt x="107577" y="4085151"/>
                  </a:cubicBezTo>
                  <a:cubicBezTo>
                    <a:pt x="130433" y="4062295"/>
                    <a:pt x="161365" y="4049292"/>
                    <a:pt x="188259" y="4031363"/>
                  </a:cubicBezTo>
                  <a:cubicBezTo>
                    <a:pt x="273510" y="3974529"/>
                    <a:pt x="212495" y="4005811"/>
                    <a:pt x="389965" y="3991022"/>
                  </a:cubicBezTo>
                  <a:cubicBezTo>
                    <a:pt x="554172" y="3936286"/>
                    <a:pt x="374282" y="3992034"/>
                    <a:pt x="806824" y="3964128"/>
                  </a:cubicBezTo>
                  <a:cubicBezTo>
                    <a:pt x="820969" y="3963215"/>
                    <a:pt x="833536" y="3954575"/>
                    <a:pt x="847165" y="3950681"/>
                  </a:cubicBezTo>
                  <a:cubicBezTo>
                    <a:pt x="864935" y="3945604"/>
                    <a:pt x="883024" y="3941716"/>
                    <a:pt x="900953" y="3937234"/>
                  </a:cubicBezTo>
                  <a:cubicBezTo>
                    <a:pt x="918883" y="3928269"/>
                    <a:pt x="936317" y="3918236"/>
                    <a:pt x="954742" y="3910339"/>
                  </a:cubicBezTo>
                  <a:cubicBezTo>
                    <a:pt x="981749" y="3898764"/>
                    <a:pt x="1021577" y="3890268"/>
                    <a:pt x="1048871" y="3883445"/>
                  </a:cubicBezTo>
                  <a:cubicBezTo>
                    <a:pt x="1062318" y="3869998"/>
                    <a:pt x="1074201" y="3854779"/>
                    <a:pt x="1089212" y="3843104"/>
                  </a:cubicBezTo>
                  <a:cubicBezTo>
                    <a:pt x="1114726" y="3823260"/>
                    <a:pt x="1169895" y="3789316"/>
                    <a:pt x="1169895" y="3789316"/>
                  </a:cubicBezTo>
                  <a:cubicBezTo>
                    <a:pt x="1241615" y="3681736"/>
                    <a:pt x="1147481" y="3811732"/>
                    <a:pt x="1237130" y="3722081"/>
                  </a:cubicBezTo>
                  <a:cubicBezTo>
                    <a:pt x="1248558" y="3710653"/>
                    <a:pt x="1253678" y="3694155"/>
                    <a:pt x="1264024" y="3681739"/>
                  </a:cubicBezTo>
                  <a:cubicBezTo>
                    <a:pt x="1276198" y="3667130"/>
                    <a:pt x="1292191" y="3656007"/>
                    <a:pt x="1304365" y="3641398"/>
                  </a:cubicBezTo>
                  <a:cubicBezTo>
                    <a:pt x="1397972" y="3529070"/>
                    <a:pt x="1253743" y="3678573"/>
                    <a:pt x="1371600" y="3560716"/>
                  </a:cubicBezTo>
                  <a:cubicBezTo>
                    <a:pt x="1398987" y="3478559"/>
                    <a:pt x="1386700" y="3487071"/>
                    <a:pt x="1438836" y="3426245"/>
                  </a:cubicBezTo>
                  <a:cubicBezTo>
                    <a:pt x="1451212" y="3411806"/>
                    <a:pt x="1468967" y="3401948"/>
                    <a:pt x="1479177" y="3385904"/>
                  </a:cubicBezTo>
                  <a:cubicBezTo>
                    <a:pt x="1500701" y="3352081"/>
                    <a:pt x="1515036" y="3314187"/>
                    <a:pt x="1532965" y="3278328"/>
                  </a:cubicBezTo>
                  <a:cubicBezTo>
                    <a:pt x="1551370" y="3241518"/>
                    <a:pt x="1561410" y="3215876"/>
                    <a:pt x="1586753" y="3184198"/>
                  </a:cubicBezTo>
                  <a:cubicBezTo>
                    <a:pt x="1594673" y="3174298"/>
                    <a:pt x="1604683" y="3166269"/>
                    <a:pt x="1613648" y="3157304"/>
                  </a:cubicBezTo>
                  <a:cubicBezTo>
                    <a:pt x="1618130" y="3143857"/>
                    <a:pt x="1624020" y="3130800"/>
                    <a:pt x="1627095" y="3116963"/>
                  </a:cubicBezTo>
                  <a:cubicBezTo>
                    <a:pt x="1647864" y="3023502"/>
                    <a:pt x="1631026" y="3059037"/>
                    <a:pt x="1653989" y="2982492"/>
                  </a:cubicBezTo>
                  <a:cubicBezTo>
                    <a:pt x="1662135" y="2955339"/>
                    <a:pt x="1680883" y="2901810"/>
                    <a:pt x="1680883" y="2901810"/>
                  </a:cubicBezTo>
                  <a:cubicBezTo>
                    <a:pt x="1709782" y="2699519"/>
                    <a:pt x="1687731" y="2773688"/>
                    <a:pt x="1721224" y="2673210"/>
                  </a:cubicBezTo>
                  <a:cubicBezTo>
                    <a:pt x="1716742" y="2520810"/>
                    <a:pt x="1713420" y="2368371"/>
                    <a:pt x="1707777" y="2216010"/>
                  </a:cubicBezTo>
                  <a:cubicBezTo>
                    <a:pt x="1705549" y="2155854"/>
                    <a:pt x="1705265" y="1963915"/>
                    <a:pt x="1680883" y="1866387"/>
                  </a:cubicBezTo>
                  <a:cubicBezTo>
                    <a:pt x="1674007" y="1838884"/>
                    <a:pt x="1662954" y="1812598"/>
                    <a:pt x="1653989" y="1785704"/>
                  </a:cubicBezTo>
                  <a:cubicBezTo>
                    <a:pt x="1649507" y="1772257"/>
                    <a:pt x="1648405" y="1757157"/>
                    <a:pt x="1640542" y="1745363"/>
                  </a:cubicBezTo>
                  <a:cubicBezTo>
                    <a:pt x="1606615" y="1694473"/>
                    <a:pt x="1625076" y="1716450"/>
                    <a:pt x="1586753" y="1678128"/>
                  </a:cubicBezTo>
                  <a:cubicBezTo>
                    <a:pt x="1553858" y="1513650"/>
                    <a:pt x="1605326" y="1669806"/>
                    <a:pt x="1532965" y="1597445"/>
                  </a:cubicBezTo>
                  <a:cubicBezTo>
                    <a:pt x="1522942" y="1587422"/>
                    <a:pt x="1522956" y="1570855"/>
                    <a:pt x="1519518" y="1557104"/>
                  </a:cubicBezTo>
                  <a:cubicBezTo>
                    <a:pt x="1518041" y="1551198"/>
                    <a:pt x="1504151" y="1464897"/>
                    <a:pt x="1492624" y="1449528"/>
                  </a:cubicBezTo>
                  <a:cubicBezTo>
                    <a:pt x="1473607" y="1424172"/>
                    <a:pt x="1425389" y="1382292"/>
                    <a:pt x="1425389" y="1382292"/>
                  </a:cubicBezTo>
                  <a:cubicBezTo>
                    <a:pt x="1420907" y="1364363"/>
                    <a:pt x="1424112" y="1342412"/>
                    <a:pt x="1411942" y="1328504"/>
                  </a:cubicBezTo>
                  <a:cubicBezTo>
                    <a:pt x="1392824" y="1306655"/>
                    <a:pt x="1311645" y="1262468"/>
                    <a:pt x="1277471" y="1247822"/>
                  </a:cubicBezTo>
                  <a:cubicBezTo>
                    <a:pt x="1264443" y="1242238"/>
                    <a:pt x="1250577" y="1238857"/>
                    <a:pt x="1237130" y="1234375"/>
                  </a:cubicBezTo>
                  <a:lnTo>
                    <a:pt x="1183342" y="1153692"/>
                  </a:lnTo>
                  <a:lnTo>
                    <a:pt x="1156448" y="1113351"/>
                  </a:lnTo>
                  <a:cubicBezTo>
                    <a:pt x="1151965" y="1095422"/>
                    <a:pt x="1148311" y="1077265"/>
                    <a:pt x="1143000" y="1059563"/>
                  </a:cubicBezTo>
                  <a:cubicBezTo>
                    <a:pt x="1134854" y="1032410"/>
                    <a:pt x="1122981" y="1006383"/>
                    <a:pt x="1116106" y="978881"/>
                  </a:cubicBezTo>
                  <a:cubicBezTo>
                    <a:pt x="1111624" y="960951"/>
                    <a:pt x="1112911" y="940470"/>
                    <a:pt x="1102659" y="925092"/>
                  </a:cubicBezTo>
                  <a:cubicBezTo>
                    <a:pt x="1093694" y="911645"/>
                    <a:pt x="1075765" y="907163"/>
                    <a:pt x="1062318" y="898198"/>
                  </a:cubicBezTo>
                  <a:cubicBezTo>
                    <a:pt x="1044862" y="776003"/>
                    <a:pt x="1058894" y="834139"/>
                    <a:pt x="1021977" y="723387"/>
                  </a:cubicBezTo>
                  <a:lnTo>
                    <a:pt x="1008530" y="683045"/>
                  </a:lnTo>
                  <a:lnTo>
                    <a:pt x="995083" y="642704"/>
                  </a:lnTo>
                  <a:cubicBezTo>
                    <a:pt x="999565" y="521681"/>
                    <a:pt x="1000474" y="400472"/>
                    <a:pt x="1008530" y="279634"/>
                  </a:cubicBezTo>
                  <a:cubicBezTo>
                    <a:pt x="1009473" y="265491"/>
                    <a:pt x="1015638" y="251970"/>
                    <a:pt x="1021977" y="239292"/>
                  </a:cubicBezTo>
                  <a:cubicBezTo>
                    <a:pt x="1029204" y="224837"/>
                    <a:pt x="1037443" y="210379"/>
                    <a:pt x="1048871" y="198951"/>
                  </a:cubicBezTo>
                  <a:cubicBezTo>
                    <a:pt x="1060299" y="187523"/>
                    <a:pt x="1074757" y="179285"/>
                    <a:pt x="1089212" y="172057"/>
                  </a:cubicBezTo>
                  <a:cubicBezTo>
                    <a:pt x="1108504" y="162411"/>
                    <a:pt x="1166107" y="149472"/>
                    <a:pt x="1183342" y="145163"/>
                  </a:cubicBezTo>
                  <a:cubicBezTo>
                    <a:pt x="1192307" y="131716"/>
                    <a:pt x="1198808" y="116250"/>
                    <a:pt x="1210236" y="104822"/>
                  </a:cubicBezTo>
                  <a:cubicBezTo>
                    <a:pt x="1274354" y="40704"/>
                    <a:pt x="1394568" y="67218"/>
                    <a:pt x="1465730" y="64481"/>
                  </a:cubicBezTo>
                  <a:cubicBezTo>
                    <a:pt x="1627038" y="58277"/>
                    <a:pt x="1788459" y="55516"/>
                    <a:pt x="1949824" y="51034"/>
                  </a:cubicBezTo>
                  <a:cubicBezTo>
                    <a:pt x="2102920" y="0"/>
                    <a:pt x="2002206" y="22474"/>
                    <a:pt x="2259106" y="37587"/>
                  </a:cubicBezTo>
                  <a:cubicBezTo>
                    <a:pt x="2333065" y="86892"/>
                    <a:pt x="2270313" y="37587"/>
                    <a:pt x="2326342" y="104822"/>
                  </a:cubicBezTo>
                  <a:cubicBezTo>
                    <a:pt x="2338516" y="119431"/>
                    <a:pt x="2366683" y="145163"/>
                    <a:pt x="2366683" y="145163"/>
                  </a:cubicBezTo>
                  <a:lnTo>
                    <a:pt x="2353236" y="172057"/>
                  </a:lnTo>
                </a:path>
              </a:pathLst>
            </a:custGeom>
            <a:solidFill>
              <a:schemeClr val="accent1"/>
            </a:solidFill>
            <a:ln w="9525" cap="flat" cmpd="sng" algn="ctr">
              <a:solidFill>
                <a:schemeClr val="tx1"/>
              </a:solidFill>
              <a:prstDash val="solid"/>
              <a:miter lim="800000"/>
              <a:headEnd type="none" w="med" len="med"/>
              <a:tailEnd type="none" w="med" len="med"/>
            </a:ln>
            <a:effectLst>
              <a:glow rad="228600">
                <a:schemeClr val="accent4">
                  <a:satMod val="175000"/>
                  <a:alpha val="40000"/>
                </a:schemeClr>
              </a:glow>
              <a:innerShdw blurRad="63500" dist="50800">
                <a:prstClr val="black">
                  <a:alpha val="50000"/>
                </a:prstClr>
              </a:innerShdw>
            </a:effectLst>
          </p:spPr>
          <p:txBody>
            <a:bodyPr>
              <a:spAutoFit/>
            </a:bodyPr>
            <a:lstStyle/>
            <a:p>
              <a:pPr eaLnBrk="1" hangingPunct="1">
                <a:defRPr/>
              </a:pPr>
              <a:endParaRPr lang="zh-CN" altLang="en-US" sz="9600"/>
            </a:p>
          </p:txBody>
        </p:sp>
        <p:sp>
          <p:nvSpPr>
            <p:cNvPr id="34" name="任意多边形 33"/>
            <p:cNvSpPr/>
            <p:nvPr/>
          </p:nvSpPr>
          <p:spPr bwMode="auto">
            <a:xfrm>
              <a:off x="71406" y="1210235"/>
              <a:ext cx="3566892" cy="784538"/>
            </a:xfrm>
            <a:custGeom>
              <a:avLst/>
              <a:gdLst>
                <a:gd name="connsiteX0" fmla="*/ 1479176 w 3566892"/>
                <a:gd name="connsiteY0" fmla="*/ 174812 h 5340897"/>
                <a:gd name="connsiteX1" fmla="*/ 1237129 w 3566892"/>
                <a:gd name="connsiteY1" fmla="*/ 188259 h 5340897"/>
                <a:gd name="connsiteX2" fmla="*/ 995082 w 3566892"/>
                <a:gd name="connsiteY2" fmla="*/ 215153 h 5340897"/>
                <a:gd name="connsiteX3" fmla="*/ 981635 w 3566892"/>
                <a:gd name="connsiteY3" fmla="*/ 255494 h 5340897"/>
                <a:gd name="connsiteX4" fmla="*/ 941294 w 3566892"/>
                <a:gd name="connsiteY4" fmla="*/ 268941 h 5340897"/>
                <a:gd name="connsiteX5" fmla="*/ 914400 w 3566892"/>
                <a:gd name="connsiteY5" fmla="*/ 295836 h 5340897"/>
                <a:gd name="connsiteX6" fmla="*/ 793376 w 3566892"/>
                <a:gd name="connsiteY6" fmla="*/ 349624 h 5340897"/>
                <a:gd name="connsiteX7" fmla="*/ 726141 w 3566892"/>
                <a:gd name="connsiteY7" fmla="*/ 430306 h 5340897"/>
                <a:gd name="connsiteX8" fmla="*/ 685800 w 3566892"/>
                <a:gd name="connsiteY8" fmla="*/ 470647 h 5340897"/>
                <a:gd name="connsiteX9" fmla="*/ 618565 w 3566892"/>
                <a:gd name="connsiteY9" fmla="*/ 524436 h 5340897"/>
                <a:gd name="connsiteX10" fmla="*/ 591670 w 3566892"/>
                <a:gd name="connsiteY10" fmla="*/ 564777 h 5340897"/>
                <a:gd name="connsiteX11" fmla="*/ 470647 w 3566892"/>
                <a:gd name="connsiteY11" fmla="*/ 672353 h 5340897"/>
                <a:gd name="connsiteX12" fmla="*/ 443753 w 3566892"/>
                <a:gd name="connsiteY12" fmla="*/ 712694 h 5340897"/>
                <a:gd name="connsiteX13" fmla="*/ 416859 w 3566892"/>
                <a:gd name="connsiteY13" fmla="*/ 739589 h 5340897"/>
                <a:gd name="connsiteX14" fmla="*/ 403412 w 3566892"/>
                <a:gd name="connsiteY14" fmla="*/ 779930 h 5340897"/>
                <a:gd name="connsiteX15" fmla="*/ 376518 w 3566892"/>
                <a:gd name="connsiteY15" fmla="*/ 820271 h 5340897"/>
                <a:gd name="connsiteX16" fmla="*/ 349623 w 3566892"/>
                <a:gd name="connsiteY16" fmla="*/ 914400 h 5340897"/>
                <a:gd name="connsiteX17" fmla="*/ 336176 w 3566892"/>
                <a:gd name="connsiteY17" fmla="*/ 954741 h 5340897"/>
                <a:gd name="connsiteX18" fmla="*/ 282388 w 3566892"/>
                <a:gd name="connsiteY18" fmla="*/ 1035424 h 5340897"/>
                <a:gd name="connsiteX19" fmla="*/ 268941 w 3566892"/>
                <a:gd name="connsiteY19" fmla="*/ 1075765 h 5340897"/>
                <a:gd name="connsiteX20" fmla="*/ 255494 w 3566892"/>
                <a:gd name="connsiteY20" fmla="*/ 1129553 h 5340897"/>
                <a:gd name="connsiteX21" fmla="*/ 228600 w 3566892"/>
                <a:gd name="connsiteY21" fmla="*/ 1169894 h 5340897"/>
                <a:gd name="connsiteX22" fmla="*/ 215153 w 3566892"/>
                <a:gd name="connsiteY22" fmla="*/ 1210236 h 5340897"/>
                <a:gd name="connsiteX23" fmla="*/ 188259 w 3566892"/>
                <a:gd name="connsiteY23" fmla="*/ 1304365 h 5340897"/>
                <a:gd name="connsiteX24" fmla="*/ 134470 w 3566892"/>
                <a:gd name="connsiteY24" fmla="*/ 1371600 h 5340897"/>
                <a:gd name="connsiteX25" fmla="*/ 121023 w 3566892"/>
                <a:gd name="connsiteY25" fmla="*/ 1425389 h 5340897"/>
                <a:gd name="connsiteX26" fmla="*/ 94129 w 3566892"/>
                <a:gd name="connsiteY26" fmla="*/ 1479177 h 5340897"/>
                <a:gd name="connsiteX27" fmla="*/ 80682 w 3566892"/>
                <a:gd name="connsiteY27" fmla="*/ 1519518 h 5340897"/>
                <a:gd name="connsiteX28" fmla="*/ 53788 w 3566892"/>
                <a:gd name="connsiteY28" fmla="*/ 2097741 h 5340897"/>
                <a:gd name="connsiteX29" fmla="*/ 40341 w 3566892"/>
                <a:gd name="connsiteY29" fmla="*/ 2138083 h 5340897"/>
                <a:gd name="connsiteX30" fmla="*/ 26894 w 3566892"/>
                <a:gd name="connsiteY30" fmla="*/ 2353236 h 5340897"/>
                <a:gd name="connsiteX31" fmla="*/ 13447 w 3566892"/>
                <a:gd name="connsiteY31" fmla="*/ 2393577 h 5340897"/>
                <a:gd name="connsiteX32" fmla="*/ 0 w 3566892"/>
                <a:gd name="connsiteY32" fmla="*/ 2581836 h 5340897"/>
                <a:gd name="connsiteX33" fmla="*/ 13447 w 3566892"/>
                <a:gd name="connsiteY33" fmla="*/ 2622177 h 5340897"/>
                <a:gd name="connsiteX34" fmla="*/ 40341 w 3566892"/>
                <a:gd name="connsiteY34" fmla="*/ 2662518 h 5340897"/>
                <a:gd name="connsiteX35" fmla="*/ 53788 w 3566892"/>
                <a:gd name="connsiteY35" fmla="*/ 2783541 h 5340897"/>
                <a:gd name="connsiteX36" fmla="*/ 67235 w 3566892"/>
                <a:gd name="connsiteY36" fmla="*/ 3012141 h 5340897"/>
                <a:gd name="connsiteX37" fmla="*/ 80682 w 3566892"/>
                <a:gd name="connsiteY37" fmla="*/ 3052483 h 5340897"/>
                <a:gd name="connsiteX38" fmla="*/ 121023 w 3566892"/>
                <a:gd name="connsiteY38" fmla="*/ 3079377 h 5340897"/>
                <a:gd name="connsiteX39" fmla="*/ 147918 w 3566892"/>
                <a:gd name="connsiteY39" fmla="*/ 3106271 h 5340897"/>
                <a:gd name="connsiteX40" fmla="*/ 161365 w 3566892"/>
                <a:gd name="connsiteY40" fmla="*/ 3348318 h 5340897"/>
                <a:gd name="connsiteX41" fmla="*/ 174812 w 3566892"/>
                <a:gd name="connsiteY41" fmla="*/ 3671047 h 5340897"/>
                <a:gd name="connsiteX42" fmla="*/ 201706 w 3566892"/>
                <a:gd name="connsiteY42" fmla="*/ 3751730 h 5340897"/>
                <a:gd name="connsiteX43" fmla="*/ 215153 w 3566892"/>
                <a:gd name="connsiteY43" fmla="*/ 4020671 h 5340897"/>
                <a:gd name="connsiteX44" fmla="*/ 242047 w 3566892"/>
                <a:gd name="connsiteY44" fmla="*/ 4074459 h 5340897"/>
                <a:gd name="connsiteX45" fmla="*/ 282388 w 3566892"/>
                <a:gd name="connsiteY45" fmla="*/ 4195483 h 5340897"/>
                <a:gd name="connsiteX46" fmla="*/ 295835 w 3566892"/>
                <a:gd name="connsiteY46" fmla="*/ 4235824 h 5340897"/>
                <a:gd name="connsiteX47" fmla="*/ 322729 w 3566892"/>
                <a:gd name="connsiteY47" fmla="*/ 4289612 h 5340897"/>
                <a:gd name="connsiteX48" fmla="*/ 336176 w 3566892"/>
                <a:gd name="connsiteY48" fmla="*/ 4329953 h 5340897"/>
                <a:gd name="connsiteX49" fmla="*/ 376518 w 3566892"/>
                <a:gd name="connsiteY49" fmla="*/ 4356847 h 5340897"/>
                <a:gd name="connsiteX50" fmla="*/ 403412 w 3566892"/>
                <a:gd name="connsiteY50" fmla="*/ 4397189 h 5340897"/>
                <a:gd name="connsiteX51" fmla="*/ 443753 w 3566892"/>
                <a:gd name="connsiteY51" fmla="*/ 4424083 h 5340897"/>
                <a:gd name="connsiteX52" fmla="*/ 457200 w 3566892"/>
                <a:gd name="connsiteY52" fmla="*/ 4477871 h 5340897"/>
                <a:gd name="connsiteX53" fmla="*/ 537882 w 3566892"/>
                <a:gd name="connsiteY53" fmla="*/ 4545106 h 5340897"/>
                <a:gd name="connsiteX54" fmla="*/ 564776 w 3566892"/>
                <a:gd name="connsiteY54" fmla="*/ 4585447 h 5340897"/>
                <a:gd name="connsiteX55" fmla="*/ 658906 w 3566892"/>
                <a:gd name="connsiteY55" fmla="*/ 4625789 h 5340897"/>
                <a:gd name="connsiteX56" fmla="*/ 726141 w 3566892"/>
                <a:gd name="connsiteY56" fmla="*/ 4719918 h 5340897"/>
                <a:gd name="connsiteX57" fmla="*/ 766482 w 3566892"/>
                <a:gd name="connsiteY57" fmla="*/ 4760259 h 5340897"/>
                <a:gd name="connsiteX58" fmla="*/ 833718 w 3566892"/>
                <a:gd name="connsiteY58" fmla="*/ 4773706 h 5340897"/>
                <a:gd name="connsiteX59" fmla="*/ 914400 w 3566892"/>
                <a:gd name="connsiteY59" fmla="*/ 4800600 h 5340897"/>
                <a:gd name="connsiteX60" fmla="*/ 941294 w 3566892"/>
                <a:gd name="connsiteY60" fmla="*/ 4840941 h 5340897"/>
                <a:gd name="connsiteX61" fmla="*/ 995082 w 3566892"/>
                <a:gd name="connsiteY61" fmla="*/ 4854389 h 5340897"/>
                <a:gd name="connsiteX62" fmla="*/ 1035423 w 3566892"/>
                <a:gd name="connsiteY62" fmla="*/ 4881283 h 5340897"/>
                <a:gd name="connsiteX63" fmla="*/ 1102659 w 3566892"/>
                <a:gd name="connsiteY63" fmla="*/ 4935071 h 5340897"/>
                <a:gd name="connsiteX64" fmla="*/ 1143000 w 3566892"/>
                <a:gd name="connsiteY64" fmla="*/ 4948518 h 5340897"/>
                <a:gd name="connsiteX65" fmla="*/ 1196788 w 3566892"/>
                <a:gd name="connsiteY65" fmla="*/ 4975412 h 5340897"/>
                <a:gd name="connsiteX66" fmla="*/ 1277470 w 3566892"/>
                <a:gd name="connsiteY66" fmla="*/ 5015753 h 5340897"/>
                <a:gd name="connsiteX67" fmla="*/ 1358153 w 3566892"/>
                <a:gd name="connsiteY67" fmla="*/ 5056094 h 5340897"/>
                <a:gd name="connsiteX68" fmla="*/ 1411941 w 3566892"/>
                <a:gd name="connsiteY68" fmla="*/ 5082989 h 5340897"/>
                <a:gd name="connsiteX69" fmla="*/ 1452282 w 3566892"/>
                <a:gd name="connsiteY69" fmla="*/ 5096436 h 5340897"/>
                <a:gd name="connsiteX70" fmla="*/ 1532965 w 3566892"/>
                <a:gd name="connsiteY70" fmla="*/ 5136777 h 5340897"/>
                <a:gd name="connsiteX71" fmla="*/ 1573306 w 3566892"/>
                <a:gd name="connsiteY71" fmla="*/ 5163671 h 5340897"/>
                <a:gd name="connsiteX72" fmla="*/ 1680882 w 3566892"/>
                <a:gd name="connsiteY72" fmla="*/ 5190565 h 5340897"/>
                <a:gd name="connsiteX73" fmla="*/ 1761565 w 3566892"/>
                <a:gd name="connsiteY73" fmla="*/ 5230906 h 5340897"/>
                <a:gd name="connsiteX74" fmla="*/ 2259106 w 3566892"/>
                <a:gd name="connsiteY74" fmla="*/ 5271247 h 5340897"/>
                <a:gd name="connsiteX75" fmla="*/ 2541494 w 3566892"/>
                <a:gd name="connsiteY75" fmla="*/ 5257800 h 5340897"/>
                <a:gd name="connsiteX76" fmla="*/ 3186953 w 3566892"/>
                <a:gd name="connsiteY76" fmla="*/ 5257800 h 5340897"/>
                <a:gd name="connsiteX77" fmla="*/ 3267635 w 3566892"/>
                <a:gd name="connsiteY77" fmla="*/ 5230906 h 5340897"/>
                <a:gd name="connsiteX78" fmla="*/ 3321423 w 3566892"/>
                <a:gd name="connsiteY78" fmla="*/ 5217459 h 5340897"/>
                <a:gd name="connsiteX79" fmla="*/ 3348318 w 3566892"/>
                <a:gd name="connsiteY79" fmla="*/ 5136777 h 5340897"/>
                <a:gd name="connsiteX80" fmla="*/ 3469341 w 3566892"/>
                <a:gd name="connsiteY80" fmla="*/ 5042647 h 5340897"/>
                <a:gd name="connsiteX81" fmla="*/ 3509682 w 3566892"/>
                <a:gd name="connsiteY81" fmla="*/ 4961965 h 5340897"/>
                <a:gd name="connsiteX82" fmla="*/ 3536576 w 3566892"/>
                <a:gd name="connsiteY82" fmla="*/ 4921624 h 5340897"/>
                <a:gd name="connsiteX83" fmla="*/ 3563470 w 3566892"/>
                <a:gd name="connsiteY83" fmla="*/ 4827494 h 5340897"/>
                <a:gd name="connsiteX84" fmla="*/ 3550023 w 3566892"/>
                <a:gd name="connsiteY84" fmla="*/ 4356847 h 5340897"/>
                <a:gd name="connsiteX85" fmla="*/ 3509682 w 3566892"/>
                <a:gd name="connsiteY85" fmla="*/ 4329953 h 5340897"/>
                <a:gd name="connsiteX86" fmla="*/ 3429000 w 3566892"/>
                <a:gd name="connsiteY86" fmla="*/ 4276165 h 5340897"/>
                <a:gd name="connsiteX87" fmla="*/ 3348318 w 3566892"/>
                <a:gd name="connsiteY87" fmla="*/ 4222377 h 5340897"/>
                <a:gd name="connsiteX88" fmla="*/ 3321423 w 3566892"/>
                <a:gd name="connsiteY88" fmla="*/ 4182036 h 5340897"/>
                <a:gd name="connsiteX89" fmla="*/ 3240741 w 3566892"/>
                <a:gd name="connsiteY89" fmla="*/ 4114800 h 5340897"/>
                <a:gd name="connsiteX90" fmla="*/ 3200400 w 3566892"/>
                <a:gd name="connsiteY90" fmla="*/ 4101353 h 5340897"/>
                <a:gd name="connsiteX91" fmla="*/ 3133165 w 3566892"/>
                <a:gd name="connsiteY91" fmla="*/ 4020671 h 5340897"/>
                <a:gd name="connsiteX92" fmla="*/ 3092823 w 3566892"/>
                <a:gd name="connsiteY92" fmla="*/ 3993777 h 5340897"/>
                <a:gd name="connsiteX93" fmla="*/ 3052482 w 3566892"/>
                <a:gd name="connsiteY93" fmla="*/ 3953436 h 5340897"/>
                <a:gd name="connsiteX94" fmla="*/ 3025588 w 3566892"/>
                <a:gd name="connsiteY94" fmla="*/ 3913094 h 5340897"/>
                <a:gd name="connsiteX95" fmla="*/ 2985247 w 3566892"/>
                <a:gd name="connsiteY95" fmla="*/ 3899647 h 5340897"/>
                <a:gd name="connsiteX96" fmla="*/ 2904565 w 3566892"/>
                <a:gd name="connsiteY96" fmla="*/ 3859306 h 5340897"/>
                <a:gd name="connsiteX97" fmla="*/ 2837329 w 3566892"/>
                <a:gd name="connsiteY97" fmla="*/ 3805518 h 5340897"/>
                <a:gd name="connsiteX98" fmla="*/ 2796988 w 3566892"/>
                <a:gd name="connsiteY98" fmla="*/ 3792071 h 5340897"/>
                <a:gd name="connsiteX99" fmla="*/ 2743200 w 3566892"/>
                <a:gd name="connsiteY99" fmla="*/ 3711389 h 5340897"/>
                <a:gd name="connsiteX100" fmla="*/ 2729753 w 3566892"/>
                <a:gd name="connsiteY100" fmla="*/ 3671047 h 5340897"/>
                <a:gd name="connsiteX101" fmla="*/ 2689412 w 3566892"/>
                <a:gd name="connsiteY101" fmla="*/ 3657600 h 5340897"/>
                <a:gd name="connsiteX102" fmla="*/ 2662518 w 3566892"/>
                <a:gd name="connsiteY102" fmla="*/ 3617259 h 5340897"/>
                <a:gd name="connsiteX103" fmla="*/ 2635623 w 3566892"/>
                <a:gd name="connsiteY103" fmla="*/ 3590365 h 5340897"/>
                <a:gd name="connsiteX104" fmla="*/ 2595282 w 3566892"/>
                <a:gd name="connsiteY104" fmla="*/ 3496236 h 5340897"/>
                <a:gd name="connsiteX105" fmla="*/ 2554941 w 3566892"/>
                <a:gd name="connsiteY105" fmla="*/ 3469341 h 5340897"/>
                <a:gd name="connsiteX106" fmla="*/ 2514600 w 3566892"/>
                <a:gd name="connsiteY106" fmla="*/ 3375212 h 5340897"/>
                <a:gd name="connsiteX107" fmla="*/ 2501153 w 3566892"/>
                <a:gd name="connsiteY107" fmla="*/ 3334871 h 5340897"/>
                <a:gd name="connsiteX108" fmla="*/ 2460812 w 3566892"/>
                <a:gd name="connsiteY108" fmla="*/ 3307977 h 5340897"/>
                <a:gd name="connsiteX109" fmla="*/ 2433918 w 3566892"/>
                <a:gd name="connsiteY109" fmla="*/ 3267636 h 5340897"/>
                <a:gd name="connsiteX110" fmla="*/ 2420470 w 3566892"/>
                <a:gd name="connsiteY110" fmla="*/ 3200400 h 5340897"/>
                <a:gd name="connsiteX111" fmla="*/ 2407023 w 3566892"/>
                <a:gd name="connsiteY111" fmla="*/ 3160059 h 5340897"/>
                <a:gd name="connsiteX112" fmla="*/ 2393576 w 3566892"/>
                <a:gd name="connsiteY112" fmla="*/ 3106271 h 5340897"/>
                <a:gd name="connsiteX113" fmla="*/ 2366682 w 3566892"/>
                <a:gd name="connsiteY113" fmla="*/ 3025589 h 5340897"/>
                <a:gd name="connsiteX114" fmla="*/ 2339788 w 3566892"/>
                <a:gd name="connsiteY114" fmla="*/ 2998694 h 5340897"/>
                <a:gd name="connsiteX115" fmla="*/ 2312894 w 3566892"/>
                <a:gd name="connsiteY115" fmla="*/ 2891118 h 5340897"/>
                <a:gd name="connsiteX116" fmla="*/ 2299447 w 3566892"/>
                <a:gd name="connsiteY116" fmla="*/ 2850777 h 5340897"/>
                <a:gd name="connsiteX117" fmla="*/ 2286000 w 3566892"/>
                <a:gd name="connsiteY117" fmla="*/ 2796989 h 5340897"/>
                <a:gd name="connsiteX118" fmla="*/ 2259106 w 3566892"/>
                <a:gd name="connsiteY118" fmla="*/ 2770094 h 5340897"/>
                <a:gd name="connsiteX119" fmla="*/ 2232212 w 3566892"/>
                <a:gd name="connsiteY119" fmla="*/ 2675965 h 5340897"/>
                <a:gd name="connsiteX120" fmla="*/ 2205318 w 3566892"/>
                <a:gd name="connsiteY120" fmla="*/ 2635624 h 5340897"/>
                <a:gd name="connsiteX121" fmla="*/ 2232212 w 3566892"/>
                <a:gd name="connsiteY121" fmla="*/ 2057400 h 5340897"/>
                <a:gd name="connsiteX122" fmla="*/ 2245659 w 3566892"/>
                <a:gd name="connsiteY122" fmla="*/ 2003612 h 5340897"/>
                <a:gd name="connsiteX123" fmla="*/ 2272553 w 3566892"/>
                <a:gd name="connsiteY123" fmla="*/ 1949824 h 5340897"/>
                <a:gd name="connsiteX124" fmla="*/ 2299447 w 3566892"/>
                <a:gd name="connsiteY124" fmla="*/ 1855694 h 5340897"/>
                <a:gd name="connsiteX125" fmla="*/ 2393576 w 3566892"/>
                <a:gd name="connsiteY125" fmla="*/ 1734671 h 5340897"/>
                <a:gd name="connsiteX126" fmla="*/ 2433918 w 3566892"/>
                <a:gd name="connsiteY126" fmla="*/ 1653989 h 5340897"/>
                <a:gd name="connsiteX127" fmla="*/ 2460812 w 3566892"/>
                <a:gd name="connsiteY127" fmla="*/ 1627094 h 5340897"/>
                <a:gd name="connsiteX128" fmla="*/ 2487706 w 3566892"/>
                <a:gd name="connsiteY128" fmla="*/ 1586753 h 5340897"/>
                <a:gd name="connsiteX129" fmla="*/ 2514600 w 3566892"/>
                <a:gd name="connsiteY129" fmla="*/ 1532965 h 5340897"/>
                <a:gd name="connsiteX130" fmla="*/ 2554941 w 3566892"/>
                <a:gd name="connsiteY130" fmla="*/ 1506071 h 5340897"/>
                <a:gd name="connsiteX131" fmla="*/ 2581835 w 3566892"/>
                <a:gd name="connsiteY131" fmla="*/ 1465730 h 5340897"/>
                <a:gd name="connsiteX132" fmla="*/ 2622176 w 3566892"/>
                <a:gd name="connsiteY132" fmla="*/ 1385047 h 5340897"/>
                <a:gd name="connsiteX133" fmla="*/ 2662518 w 3566892"/>
                <a:gd name="connsiteY133" fmla="*/ 1371600 h 5340897"/>
                <a:gd name="connsiteX134" fmla="*/ 2675965 w 3566892"/>
                <a:gd name="connsiteY134" fmla="*/ 1331259 h 5340897"/>
                <a:gd name="connsiteX135" fmla="*/ 2729753 w 3566892"/>
                <a:gd name="connsiteY135" fmla="*/ 1250577 h 5340897"/>
                <a:gd name="connsiteX136" fmla="*/ 2743200 w 3566892"/>
                <a:gd name="connsiteY136" fmla="*/ 1196789 h 5340897"/>
                <a:gd name="connsiteX137" fmla="*/ 2756647 w 3566892"/>
                <a:gd name="connsiteY137" fmla="*/ 1156447 h 5340897"/>
                <a:gd name="connsiteX138" fmla="*/ 2783541 w 3566892"/>
                <a:gd name="connsiteY138" fmla="*/ 1021977 h 5340897"/>
                <a:gd name="connsiteX139" fmla="*/ 2810435 w 3566892"/>
                <a:gd name="connsiteY139" fmla="*/ 941294 h 5340897"/>
                <a:gd name="connsiteX140" fmla="*/ 2810435 w 3566892"/>
                <a:gd name="connsiteY140" fmla="*/ 376518 h 5340897"/>
                <a:gd name="connsiteX141" fmla="*/ 2783541 w 3566892"/>
                <a:gd name="connsiteY141" fmla="*/ 336177 h 5340897"/>
                <a:gd name="connsiteX142" fmla="*/ 2702859 w 3566892"/>
                <a:gd name="connsiteY142" fmla="*/ 255494 h 5340897"/>
                <a:gd name="connsiteX143" fmla="*/ 2675965 w 3566892"/>
                <a:gd name="connsiteY143" fmla="*/ 215153 h 5340897"/>
                <a:gd name="connsiteX144" fmla="*/ 2595282 w 3566892"/>
                <a:gd name="connsiteY144" fmla="*/ 147918 h 5340897"/>
                <a:gd name="connsiteX145" fmla="*/ 2554941 w 3566892"/>
                <a:gd name="connsiteY145" fmla="*/ 134471 h 5340897"/>
                <a:gd name="connsiteX146" fmla="*/ 2460812 w 3566892"/>
                <a:gd name="connsiteY146" fmla="*/ 80683 h 5340897"/>
                <a:gd name="connsiteX147" fmla="*/ 2366682 w 3566892"/>
                <a:gd name="connsiteY147" fmla="*/ 40341 h 5340897"/>
                <a:gd name="connsiteX148" fmla="*/ 2326341 w 3566892"/>
                <a:gd name="connsiteY148" fmla="*/ 13447 h 5340897"/>
                <a:gd name="connsiteX149" fmla="*/ 2286000 w 3566892"/>
                <a:gd name="connsiteY149" fmla="*/ 0 h 5340897"/>
                <a:gd name="connsiteX150" fmla="*/ 1761565 w 3566892"/>
                <a:gd name="connsiteY150" fmla="*/ 13447 h 5340897"/>
                <a:gd name="connsiteX151" fmla="*/ 1573306 w 3566892"/>
                <a:gd name="connsiteY151" fmla="*/ 67236 h 5340897"/>
                <a:gd name="connsiteX152" fmla="*/ 1532965 w 3566892"/>
                <a:gd name="connsiteY152" fmla="*/ 80683 h 5340897"/>
                <a:gd name="connsiteX153" fmla="*/ 1425388 w 3566892"/>
                <a:gd name="connsiteY153" fmla="*/ 134471 h 5340897"/>
                <a:gd name="connsiteX154" fmla="*/ 1425388 w 3566892"/>
                <a:gd name="connsiteY154" fmla="*/ 134471 h 5340897"/>
                <a:gd name="connsiteX155" fmla="*/ 1425388 w 3566892"/>
                <a:gd name="connsiteY155" fmla="*/ 134471 h 53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566892" h="5340897">
                  <a:moveTo>
                    <a:pt x="1479176" y="174812"/>
                  </a:moveTo>
                  <a:lnTo>
                    <a:pt x="1237129" y="188259"/>
                  </a:lnTo>
                  <a:cubicBezTo>
                    <a:pt x="1026077" y="201050"/>
                    <a:pt x="1098341" y="180733"/>
                    <a:pt x="995082" y="215153"/>
                  </a:cubicBezTo>
                  <a:cubicBezTo>
                    <a:pt x="990600" y="228600"/>
                    <a:pt x="991658" y="245471"/>
                    <a:pt x="981635" y="255494"/>
                  </a:cubicBezTo>
                  <a:cubicBezTo>
                    <a:pt x="971612" y="265517"/>
                    <a:pt x="953448" y="261648"/>
                    <a:pt x="941294" y="268941"/>
                  </a:cubicBezTo>
                  <a:cubicBezTo>
                    <a:pt x="930423" y="275464"/>
                    <a:pt x="925740" y="290166"/>
                    <a:pt x="914400" y="295836"/>
                  </a:cubicBezTo>
                  <a:cubicBezTo>
                    <a:pt x="826448" y="339813"/>
                    <a:pt x="852710" y="300180"/>
                    <a:pt x="793376" y="349624"/>
                  </a:cubicBezTo>
                  <a:cubicBezTo>
                    <a:pt x="729092" y="403193"/>
                    <a:pt x="774219" y="372612"/>
                    <a:pt x="726141" y="430306"/>
                  </a:cubicBezTo>
                  <a:cubicBezTo>
                    <a:pt x="713967" y="444915"/>
                    <a:pt x="700409" y="458473"/>
                    <a:pt x="685800" y="470647"/>
                  </a:cubicBezTo>
                  <a:cubicBezTo>
                    <a:pt x="643859" y="505598"/>
                    <a:pt x="649866" y="485310"/>
                    <a:pt x="618565" y="524436"/>
                  </a:cubicBezTo>
                  <a:cubicBezTo>
                    <a:pt x="608469" y="537056"/>
                    <a:pt x="602407" y="552698"/>
                    <a:pt x="591670" y="564777"/>
                  </a:cubicBezTo>
                  <a:cubicBezTo>
                    <a:pt x="524680" y="640141"/>
                    <a:pt x="531960" y="631477"/>
                    <a:pt x="470647" y="672353"/>
                  </a:cubicBezTo>
                  <a:cubicBezTo>
                    <a:pt x="461682" y="685800"/>
                    <a:pt x="453849" y="700074"/>
                    <a:pt x="443753" y="712694"/>
                  </a:cubicBezTo>
                  <a:cubicBezTo>
                    <a:pt x="435833" y="722594"/>
                    <a:pt x="423382" y="728717"/>
                    <a:pt x="416859" y="739589"/>
                  </a:cubicBezTo>
                  <a:cubicBezTo>
                    <a:pt x="409566" y="751743"/>
                    <a:pt x="409751" y="767252"/>
                    <a:pt x="403412" y="779930"/>
                  </a:cubicBezTo>
                  <a:cubicBezTo>
                    <a:pt x="396184" y="794385"/>
                    <a:pt x="383746" y="805816"/>
                    <a:pt x="376518" y="820271"/>
                  </a:cubicBezTo>
                  <a:cubicBezTo>
                    <a:pt x="365768" y="841771"/>
                    <a:pt x="355370" y="894286"/>
                    <a:pt x="349623" y="914400"/>
                  </a:cubicBezTo>
                  <a:cubicBezTo>
                    <a:pt x="345729" y="928029"/>
                    <a:pt x="343060" y="942350"/>
                    <a:pt x="336176" y="954741"/>
                  </a:cubicBezTo>
                  <a:cubicBezTo>
                    <a:pt x="320479" y="982996"/>
                    <a:pt x="292609" y="1004760"/>
                    <a:pt x="282388" y="1035424"/>
                  </a:cubicBezTo>
                  <a:cubicBezTo>
                    <a:pt x="277906" y="1048871"/>
                    <a:pt x="272835" y="1062136"/>
                    <a:pt x="268941" y="1075765"/>
                  </a:cubicBezTo>
                  <a:cubicBezTo>
                    <a:pt x="263864" y="1093535"/>
                    <a:pt x="262774" y="1112566"/>
                    <a:pt x="255494" y="1129553"/>
                  </a:cubicBezTo>
                  <a:cubicBezTo>
                    <a:pt x="249128" y="1144408"/>
                    <a:pt x="237565" y="1156447"/>
                    <a:pt x="228600" y="1169894"/>
                  </a:cubicBezTo>
                  <a:cubicBezTo>
                    <a:pt x="224118" y="1183341"/>
                    <a:pt x="219047" y="1196607"/>
                    <a:pt x="215153" y="1210236"/>
                  </a:cubicBezTo>
                  <a:cubicBezTo>
                    <a:pt x="209409" y="1230342"/>
                    <a:pt x="199006" y="1282871"/>
                    <a:pt x="188259" y="1304365"/>
                  </a:cubicBezTo>
                  <a:cubicBezTo>
                    <a:pt x="171295" y="1338293"/>
                    <a:pt x="159486" y="1346585"/>
                    <a:pt x="134470" y="1371600"/>
                  </a:cubicBezTo>
                  <a:cubicBezTo>
                    <a:pt x="129988" y="1389530"/>
                    <a:pt x="127512" y="1408084"/>
                    <a:pt x="121023" y="1425389"/>
                  </a:cubicBezTo>
                  <a:cubicBezTo>
                    <a:pt x="113985" y="1444158"/>
                    <a:pt x="102025" y="1460752"/>
                    <a:pt x="94129" y="1479177"/>
                  </a:cubicBezTo>
                  <a:cubicBezTo>
                    <a:pt x="88545" y="1492205"/>
                    <a:pt x="85164" y="1506071"/>
                    <a:pt x="80682" y="1519518"/>
                  </a:cubicBezTo>
                  <a:cubicBezTo>
                    <a:pt x="74205" y="1772125"/>
                    <a:pt x="108860" y="1904986"/>
                    <a:pt x="53788" y="2097741"/>
                  </a:cubicBezTo>
                  <a:cubicBezTo>
                    <a:pt x="49894" y="2111370"/>
                    <a:pt x="44823" y="2124636"/>
                    <a:pt x="40341" y="2138083"/>
                  </a:cubicBezTo>
                  <a:cubicBezTo>
                    <a:pt x="35859" y="2209801"/>
                    <a:pt x="34416" y="2281773"/>
                    <a:pt x="26894" y="2353236"/>
                  </a:cubicBezTo>
                  <a:cubicBezTo>
                    <a:pt x="25410" y="2367333"/>
                    <a:pt x="15103" y="2379500"/>
                    <a:pt x="13447" y="2393577"/>
                  </a:cubicBezTo>
                  <a:cubicBezTo>
                    <a:pt x="6096" y="2456059"/>
                    <a:pt x="4482" y="2519083"/>
                    <a:pt x="0" y="2581836"/>
                  </a:cubicBezTo>
                  <a:cubicBezTo>
                    <a:pt x="4482" y="2595283"/>
                    <a:pt x="7108" y="2609499"/>
                    <a:pt x="13447" y="2622177"/>
                  </a:cubicBezTo>
                  <a:cubicBezTo>
                    <a:pt x="20675" y="2636632"/>
                    <a:pt x="36421" y="2646839"/>
                    <a:pt x="40341" y="2662518"/>
                  </a:cubicBezTo>
                  <a:cubicBezTo>
                    <a:pt x="50185" y="2701895"/>
                    <a:pt x="50675" y="2743071"/>
                    <a:pt x="53788" y="2783541"/>
                  </a:cubicBezTo>
                  <a:cubicBezTo>
                    <a:pt x="59642" y="2859648"/>
                    <a:pt x="59640" y="2936188"/>
                    <a:pt x="67235" y="3012141"/>
                  </a:cubicBezTo>
                  <a:cubicBezTo>
                    <a:pt x="68645" y="3026245"/>
                    <a:pt x="71827" y="3041414"/>
                    <a:pt x="80682" y="3052483"/>
                  </a:cubicBezTo>
                  <a:cubicBezTo>
                    <a:pt x="90778" y="3065103"/>
                    <a:pt x="108403" y="3069281"/>
                    <a:pt x="121023" y="3079377"/>
                  </a:cubicBezTo>
                  <a:cubicBezTo>
                    <a:pt x="130923" y="3087297"/>
                    <a:pt x="138953" y="3097306"/>
                    <a:pt x="147918" y="3106271"/>
                  </a:cubicBezTo>
                  <a:cubicBezTo>
                    <a:pt x="152400" y="3186953"/>
                    <a:pt x="157521" y="3267603"/>
                    <a:pt x="161365" y="3348318"/>
                  </a:cubicBezTo>
                  <a:cubicBezTo>
                    <a:pt x="166486" y="3455866"/>
                    <a:pt x="164099" y="3563912"/>
                    <a:pt x="174812" y="3671047"/>
                  </a:cubicBezTo>
                  <a:cubicBezTo>
                    <a:pt x="177633" y="3699255"/>
                    <a:pt x="201706" y="3751730"/>
                    <a:pt x="201706" y="3751730"/>
                  </a:cubicBezTo>
                  <a:cubicBezTo>
                    <a:pt x="206188" y="3841377"/>
                    <a:pt x="204020" y="3931605"/>
                    <a:pt x="215153" y="4020671"/>
                  </a:cubicBezTo>
                  <a:cubicBezTo>
                    <a:pt x="217639" y="4040562"/>
                    <a:pt x="234602" y="4055847"/>
                    <a:pt x="242047" y="4074459"/>
                  </a:cubicBezTo>
                  <a:cubicBezTo>
                    <a:pt x="242053" y="4074473"/>
                    <a:pt x="275662" y="4175306"/>
                    <a:pt x="282388" y="4195483"/>
                  </a:cubicBezTo>
                  <a:cubicBezTo>
                    <a:pt x="286870" y="4208930"/>
                    <a:pt x="289496" y="4223146"/>
                    <a:pt x="295835" y="4235824"/>
                  </a:cubicBezTo>
                  <a:cubicBezTo>
                    <a:pt x="304800" y="4253753"/>
                    <a:pt x="314833" y="4271187"/>
                    <a:pt x="322729" y="4289612"/>
                  </a:cubicBezTo>
                  <a:cubicBezTo>
                    <a:pt x="328313" y="4302640"/>
                    <a:pt x="327321" y="4318885"/>
                    <a:pt x="336176" y="4329953"/>
                  </a:cubicBezTo>
                  <a:cubicBezTo>
                    <a:pt x="346272" y="4342573"/>
                    <a:pt x="363071" y="4347882"/>
                    <a:pt x="376518" y="4356847"/>
                  </a:cubicBezTo>
                  <a:cubicBezTo>
                    <a:pt x="385483" y="4370294"/>
                    <a:pt x="391984" y="4385761"/>
                    <a:pt x="403412" y="4397189"/>
                  </a:cubicBezTo>
                  <a:cubicBezTo>
                    <a:pt x="414840" y="4408617"/>
                    <a:pt x="434788" y="4410636"/>
                    <a:pt x="443753" y="4424083"/>
                  </a:cubicBezTo>
                  <a:cubicBezTo>
                    <a:pt x="454004" y="4439460"/>
                    <a:pt x="448031" y="4461825"/>
                    <a:pt x="457200" y="4477871"/>
                  </a:cubicBezTo>
                  <a:cubicBezTo>
                    <a:pt x="473129" y="4505746"/>
                    <a:pt x="512176" y="4527969"/>
                    <a:pt x="537882" y="4545106"/>
                  </a:cubicBezTo>
                  <a:cubicBezTo>
                    <a:pt x="546847" y="4558553"/>
                    <a:pt x="553348" y="4574019"/>
                    <a:pt x="564776" y="4585447"/>
                  </a:cubicBezTo>
                  <a:cubicBezTo>
                    <a:pt x="595730" y="4616401"/>
                    <a:pt x="617759" y="4615501"/>
                    <a:pt x="658906" y="4625789"/>
                  </a:cubicBezTo>
                  <a:cubicBezTo>
                    <a:pt x="680190" y="4657716"/>
                    <a:pt x="701122" y="4690729"/>
                    <a:pt x="726141" y="4719918"/>
                  </a:cubicBezTo>
                  <a:cubicBezTo>
                    <a:pt x="738517" y="4734357"/>
                    <a:pt x="749473" y="4751754"/>
                    <a:pt x="766482" y="4760259"/>
                  </a:cubicBezTo>
                  <a:cubicBezTo>
                    <a:pt x="786925" y="4770480"/>
                    <a:pt x="811668" y="4767692"/>
                    <a:pt x="833718" y="4773706"/>
                  </a:cubicBezTo>
                  <a:cubicBezTo>
                    <a:pt x="861068" y="4781165"/>
                    <a:pt x="914400" y="4800600"/>
                    <a:pt x="914400" y="4800600"/>
                  </a:cubicBezTo>
                  <a:cubicBezTo>
                    <a:pt x="923365" y="4814047"/>
                    <a:pt x="927847" y="4831976"/>
                    <a:pt x="941294" y="4840941"/>
                  </a:cubicBezTo>
                  <a:cubicBezTo>
                    <a:pt x="956671" y="4851193"/>
                    <a:pt x="978095" y="4847109"/>
                    <a:pt x="995082" y="4854389"/>
                  </a:cubicBezTo>
                  <a:cubicBezTo>
                    <a:pt x="1009937" y="4860755"/>
                    <a:pt x="1022803" y="4871187"/>
                    <a:pt x="1035423" y="4881283"/>
                  </a:cubicBezTo>
                  <a:cubicBezTo>
                    <a:pt x="1077113" y="4914634"/>
                    <a:pt x="1047478" y="4907480"/>
                    <a:pt x="1102659" y="4935071"/>
                  </a:cubicBezTo>
                  <a:cubicBezTo>
                    <a:pt x="1115337" y="4941410"/>
                    <a:pt x="1129972" y="4942934"/>
                    <a:pt x="1143000" y="4948518"/>
                  </a:cubicBezTo>
                  <a:cubicBezTo>
                    <a:pt x="1161425" y="4956414"/>
                    <a:pt x="1179384" y="4965467"/>
                    <a:pt x="1196788" y="4975412"/>
                  </a:cubicBezTo>
                  <a:cubicBezTo>
                    <a:pt x="1269777" y="5017120"/>
                    <a:pt x="1203507" y="4991099"/>
                    <a:pt x="1277470" y="5015753"/>
                  </a:cubicBezTo>
                  <a:cubicBezTo>
                    <a:pt x="1326502" y="5064783"/>
                    <a:pt x="1278846" y="5026353"/>
                    <a:pt x="1358153" y="5056094"/>
                  </a:cubicBezTo>
                  <a:cubicBezTo>
                    <a:pt x="1376922" y="5063133"/>
                    <a:pt x="1393516" y="5075092"/>
                    <a:pt x="1411941" y="5082989"/>
                  </a:cubicBezTo>
                  <a:cubicBezTo>
                    <a:pt x="1424969" y="5088573"/>
                    <a:pt x="1439604" y="5090097"/>
                    <a:pt x="1452282" y="5096436"/>
                  </a:cubicBezTo>
                  <a:cubicBezTo>
                    <a:pt x="1556550" y="5148570"/>
                    <a:pt x="1431567" y="5102978"/>
                    <a:pt x="1532965" y="5136777"/>
                  </a:cubicBezTo>
                  <a:cubicBezTo>
                    <a:pt x="1546412" y="5145742"/>
                    <a:pt x="1558174" y="5157996"/>
                    <a:pt x="1573306" y="5163671"/>
                  </a:cubicBezTo>
                  <a:cubicBezTo>
                    <a:pt x="1634681" y="5186687"/>
                    <a:pt x="1631112" y="5165680"/>
                    <a:pt x="1680882" y="5190565"/>
                  </a:cubicBezTo>
                  <a:cubicBezTo>
                    <a:pt x="1785150" y="5242699"/>
                    <a:pt x="1660167" y="5197107"/>
                    <a:pt x="1761565" y="5230906"/>
                  </a:cubicBezTo>
                  <a:cubicBezTo>
                    <a:pt x="1926552" y="5340897"/>
                    <a:pt x="1806635" y="5271247"/>
                    <a:pt x="2259106" y="5271247"/>
                  </a:cubicBezTo>
                  <a:cubicBezTo>
                    <a:pt x="2353342" y="5271247"/>
                    <a:pt x="2447365" y="5262282"/>
                    <a:pt x="2541494" y="5257800"/>
                  </a:cubicBezTo>
                  <a:cubicBezTo>
                    <a:pt x="2809262" y="5271188"/>
                    <a:pt x="2897868" y="5283307"/>
                    <a:pt x="3186953" y="5257800"/>
                  </a:cubicBezTo>
                  <a:cubicBezTo>
                    <a:pt x="3215192" y="5255308"/>
                    <a:pt x="3240133" y="5237782"/>
                    <a:pt x="3267635" y="5230906"/>
                  </a:cubicBezTo>
                  <a:lnTo>
                    <a:pt x="3321423" y="5217459"/>
                  </a:lnTo>
                  <a:cubicBezTo>
                    <a:pt x="3330388" y="5190565"/>
                    <a:pt x="3324730" y="5152502"/>
                    <a:pt x="3348318" y="5136777"/>
                  </a:cubicBezTo>
                  <a:cubicBezTo>
                    <a:pt x="3404547" y="5099291"/>
                    <a:pt x="3429842" y="5090047"/>
                    <a:pt x="3469341" y="5042647"/>
                  </a:cubicBezTo>
                  <a:cubicBezTo>
                    <a:pt x="3517513" y="4984839"/>
                    <a:pt x="3479358" y="5022613"/>
                    <a:pt x="3509682" y="4961965"/>
                  </a:cubicBezTo>
                  <a:cubicBezTo>
                    <a:pt x="3516910" y="4947510"/>
                    <a:pt x="3529348" y="4936079"/>
                    <a:pt x="3536576" y="4921624"/>
                  </a:cubicBezTo>
                  <a:cubicBezTo>
                    <a:pt x="3546222" y="4902332"/>
                    <a:pt x="3559161" y="4844729"/>
                    <a:pt x="3563470" y="4827494"/>
                  </a:cubicBezTo>
                  <a:cubicBezTo>
                    <a:pt x="3558988" y="4670612"/>
                    <a:pt x="3566892" y="4512884"/>
                    <a:pt x="3550023" y="4356847"/>
                  </a:cubicBezTo>
                  <a:cubicBezTo>
                    <a:pt x="3548286" y="4340779"/>
                    <a:pt x="3522097" y="4340299"/>
                    <a:pt x="3509682" y="4329953"/>
                  </a:cubicBezTo>
                  <a:cubicBezTo>
                    <a:pt x="3366438" y="4210583"/>
                    <a:pt x="3556611" y="4347060"/>
                    <a:pt x="3429000" y="4276165"/>
                  </a:cubicBezTo>
                  <a:cubicBezTo>
                    <a:pt x="3400745" y="4260468"/>
                    <a:pt x="3348318" y="4222377"/>
                    <a:pt x="3348318" y="4222377"/>
                  </a:cubicBezTo>
                  <a:cubicBezTo>
                    <a:pt x="3339353" y="4208930"/>
                    <a:pt x="3331769" y="4194452"/>
                    <a:pt x="3321423" y="4182036"/>
                  </a:cubicBezTo>
                  <a:cubicBezTo>
                    <a:pt x="3300179" y="4156543"/>
                    <a:pt x="3270965" y="4129912"/>
                    <a:pt x="3240741" y="4114800"/>
                  </a:cubicBezTo>
                  <a:cubicBezTo>
                    <a:pt x="3228063" y="4108461"/>
                    <a:pt x="3213847" y="4105835"/>
                    <a:pt x="3200400" y="4101353"/>
                  </a:cubicBezTo>
                  <a:cubicBezTo>
                    <a:pt x="3173957" y="4061688"/>
                    <a:pt x="3171991" y="4053026"/>
                    <a:pt x="3133165" y="4020671"/>
                  </a:cubicBezTo>
                  <a:cubicBezTo>
                    <a:pt x="3120749" y="4010325"/>
                    <a:pt x="3105239" y="4004123"/>
                    <a:pt x="3092823" y="3993777"/>
                  </a:cubicBezTo>
                  <a:cubicBezTo>
                    <a:pt x="3078214" y="3981603"/>
                    <a:pt x="3064656" y="3968045"/>
                    <a:pt x="3052482" y="3953436"/>
                  </a:cubicBezTo>
                  <a:cubicBezTo>
                    <a:pt x="3042136" y="3941020"/>
                    <a:pt x="3038208" y="3923190"/>
                    <a:pt x="3025588" y="3913094"/>
                  </a:cubicBezTo>
                  <a:cubicBezTo>
                    <a:pt x="3014520" y="3904239"/>
                    <a:pt x="2997925" y="3905986"/>
                    <a:pt x="2985247" y="3899647"/>
                  </a:cubicBezTo>
                  <a:cubicBezTo>
                    <a:pt x="2880977" y="3847512"/>
                    <a:pt x="3005963" y="3893105"/>
                    <a:pt x="2904565" y="3859306"/>
                  </a:cubicBezTo>
                  <a:cubicBezTo>
                    <a:pt x="2879550" y="3834292"/>
                    <a:pt x="2871254" y="3822481"/>
                    <a:pt x="2837329" y="3805518"/>
                  </a:cubicBezTo>
                  <a:cubicBezTo>
                    <a:pt x="2824651" y="3799179"/>
                    <a:pt x="2810435" y="3796553"/>
                    <a:pt x="2796988" y="3792071"/>
                  </a:cubicBezTo>
                  <a:cubicBezTo>
                    <a:pt x="2779059" y="3765177"/>
                    <a:pt x="2753421" y="3742053"/>
                    <a:pt x="2743200" y="3711389"/>
                  </a:cubicBezTo>
                  <a:cubicBezTo>
                    <a:pt x="2738718" y="3697942"/>
                    <a:pt x="2739776" y="3681070"/>
                    <a:pt x="2729753" y="3671047"/>
                  </a:cubicBezTo>
                  <a:cubicBezTo>
                    <a:pt x="2719730" y="3661024"/>
                    <a:pt x="2702859" y="3662082"/>
                    <a:pt x="2689412" y="3657600"/>
                  </a:cubicBezTo>
                  <a:cubicBezTo>
                    <a:pt x="2680447" y="3644153"/>
                    <a:pt x="2672614" y="3629879"/>
                    <a:pt x="2662518" y="3617259"/>
                  </a:cubicBezTo>
                  <a:cubicBezTo>
                    <a:pt x="2654598" y="3607359"/>
                    <a:pt x="2642146" y="3601236"/>
                    <a:pt x="2635623" y="3590365"/>
                  </a:cubicBezTo>
                  <a:cubicBezTo>
                    <a:pt x="2599586" y="3530304"/>
                    <a:pt x="2651498" y="3563696"/>
                    <a:pt x="2595282" y="3496236"/>
                  </a:cubicBezTo>
                  <a:cubicBezTo>
                    <a:pt x="2584936" y="3483820"/>
                    <a:pt x="2568388" y="3478306"/>
                    <a:pt x="2554941" y="3469341"/>
                  </a:cubicBezTo>
                  <a:cubicBezTo>
                    <a:pt x="2526955" y="3357397"/>
                    <a:pt x="2561032" y="3468076"/>
                    <a:pt x="2514600" y="3375212"/>
                  </a:cubicBezTo>
                  <a:cubicBezTo>
                    <a:pt x="2508261" y="3362534"/>
                    <a:pt x="2510008" y="3345939"/>
                    <a:pt x="2501153" y="3334871"/>
                  </a:cubicBezTo>
                  <a:cubicBezTo>
                    <a:pt x="2491057" y="3322251"/>
                    <a:pt x="2474259" y="3316942"/>
                    <a:pt x="2460812" y="3307977"/>
                  </a:cubicBezTo>
                  <a:cubicBezTo>
                    <a:pt x="2451847" y="3294530"/>
                    <a:pt x="2439593" y="3282768"/>
                    <a:pt x="2433918" y="3267636"/>
                  </a:cubicBezTo>
                  <a:cubicBezTo>
                    <a:pt x="2425893" y="3246235"/>
                    <a:pt x="2426014" y="3222573"/>
                    <a:pt x="2420470" y="3200400"/>
                  </a:cubicBezTo>
                  <a:cubicBezTo>
                    <a:pt x="2417032" y="3186649"/>
                    <a:pt x="2410917" y="3173688"/>
                    <a:pt x="2407023" y="3160059"/>
                  </a:cubicBezTo>
                  <a:cubicBezTo>
                    <a:pt x="2401946" y="3142289"/>
                    <a:pt x="2398887" y="3123973"/>
                    <a:pt x="2393576" y="3106271"/>
                  </a:cubicBezTo>
                  <a:cubicBezTo>
                    <a:pt x="2385430" y="3079118"/>
                    <a:pt x="2386727" y="3045635"/>
                    <a:pt x="2366682" y="3025589"/>
                  </a:cubicBezTo>
                  <a:lnTo>
                    <a:pt x="2339788" y="2998694"/>
                  </a:lnTo>
                  <a:cubicBezTo>
                    <a:pt x="2309050" y="2906480"/>
                    <a:pt x="2345348" y="3020933"/>
                    <a:pt x="2312894" y="2891118"/>
                  </a:cubicBezTo>
                  <a:cubicBezTo>
                    <a:pt x="2309456" y="2877367"/>
                    <a:pt x="2303341" y="2864406"/>
                    <a:pt x="2299447" y="2850777"/>
                  </a:cubicBezTo>
                  <a:cubicBezTo>
                    <a:pt x="2294370" y="2833007"/>
                    <a:pt x="2294265" y="2813519"/>
                    <a:pt x="2286000" y="2796989"/>
                  </a:cubicBezTo>
                  <a:cubicBezTo>
                    <a:pt x="2280330" y="2785649"/>
                    <a:pt x="2268071" y="2779059"/>
                    <a:pt x="2259106" y="2770094"/>
                  </a:cubicBezTo>
                  <a:cubicBezTo>
                    <a:pt x="2254798" y="2752860"/>
                    <a:pt x="2241858" y="2695256"/>
                    <a:pt x="2232212" y="2675965"/>
                  </a:cubicBezTo>
                  <a:cubicBezTo>
                    <a:pt x="2224984" y="2661510"/>
                    <a:pt x="2214283" y="2649071"/>
                    <a:pt x="2205318" y="2635624"/>
                  </a:cubicBezTo>
                  <a:cubicBezTo>
                    <a:pt x="2210558" y="2446966"/>
                    <a:pt x="2197720" y="2247107"/>
                    <a:pt x="2232212" y="2057400"/>
                  </a:cubicBezTo>
                  <a:cubicBezTo>
                    <a:pt x="2235518" y="2039217"/>
                    <a:pt x="2239170" y="2020916"/>
                    <a:pt x="2245659" y="2003612"/>
                  </a:cubicBezTo>
                  <a:cubicBezTo>
                    <a:pt x="2252697" y="1984843"/>
                    <a:pt x="2265515" y="1968593"/>
                    <a:pt x="2272553" y="1949824"/>
                  </a:cubicBezTo>
                  <a:cubicBezTo>
                    <a:pt x="2280587" y="1928400"/>
                    <a:pt x="2286944" y="1878199"/>
                    <a:pt x="2299447" y="1855694"/>
                  </a:cubicBezTo>
                  <a:cubicBezTo>
                    <a:pt x="2339657" y="1783316"/>
                    <a:pt x="2344575" y="1783672"/>
                    <a:pt x="2393576" y="1734671"/>
                  </a:cubicBezTo>
                  <a:cubicBezTo>
                    <a:pt x="2407780" y="1692060"/>
                    <a:pt x="2404125" y="1691231"/>
                    <a:pt x="2433918" y="1653989"/>
                  </a:cubicBezTo>
                  <a:cubicBezTo>
                    <a:pt x="2441838" y="1644089"/>
                    <a:pt x="2452892" y="1636994"/>
                    <a:pt x="2460812" y="1627094"/>
                  </a:cubicBezTo>
                  <a:cubicBezTo>
                    <a:pt x="2470908" y="1614474"/>
                    <a:pt x="2479688" y="1600785"/>
                    <a:pt x="2487706" y="1586753"/>
                  </a:cubicBezTo>
                  <a:cubicBezTo>
                    <a:pt x="2497651" y="1569349"/>
                    <a:pt x="2501767" y="1548364"/>
                    <a:pt x="2514600" y="1532965"/>
                  </a:cubicBezTo>
                  <a:cubicBezTo>
                    <a:pt x="2524946" y="1520550"/>
                    <a:pt x="2541494" y="1515036"/>
                    <a:pt x="2554941" y="1506071"/>
                  </a:cubicBezTo>
                  <a:cubicBezTo>
                    <a:pt x="2563906" y="1492624"/>
                    <a:pt x="2574607" y="1480185"/>
                    <a:pt x="2581835" y="1465730"/>
                  </a:cubicBezTo>
                  <a:cubicBezTo>
                    <a:pt x="2598075" y="1433250"/>
                    <a:pt x="2590062" y="1410738"/>
                    <a:pt x="2622176" y="1385047"/>
                  </a:cubicBezTo>
                  <a:cubicBezTo>
                    <a:pt x="2633245" y="1376192"/>
                    <a:pt x="2649071" y="1376082"/>
                    <a:pt x="2662518" y="1371600"/>
                  </a:cubicBezTo>
                  <a:cubicBezTo>
                    <a:pt x="2667000" y="1358153"/>
                    <a:pt x="2669081" y="1343650"/>
                    <a:pt x="2675965" y="1331259"/>
                  </a:cubicBezTo>
                  <a:cubicBezTo>
                    <a:pt x="2691662" y="1303004"/>
                    <a:pt x="2729753" y="1250577"/>
                    <a:pt x="2729753" y="1250577"/>
                  </a:cubicBezTo>
                  <a:cubicBezTo>
                    <a:pt x="2734235" y="1232648"/>
                    <a:pt x="2738123" y="1214559"/>
                    <a:pt x="2743200" y="1196789"/>
                  </a:cubicBezTo>
                  <a:cubicBezTo>
                    <a:pt x="2747094" y="1183160"/>
                    <a:pt x="2753572" y="1170284"/>
                    <a:pt x="2756647" y="1156447"/>
                  </a:cubicBezTo>
                  <a:cubicBezTo>
                    <a:pt x="2777417" y="1062982"/>
                    <a:pt x="2760577" y="1098524"/>
                    <a:pt x="2783541" y="1021977"/>
                  </a:cubicBezTo>
                  <a:cubicBezTo>
                    <a:pt x="2791687" y="994823"/>
                    <a:pt x="2810435" y="941294"/>
                    <a:pt x="2810435" y="941294"/>
                  </a:cubicBezTo>
                  <a:cubicBezTo>
                    <a:pt x="2833786" y="707789"/>
                    <a:pt x="2839229" y="712449"/>
                    <a:pt x="2810435" y="376518"/>
                  </a:cubicBezTo>
                  <a:cubicBezTo>
                    <a:pt x="2809055" y="360416"/>
                    <a:pt x="2794278" y="348256"/>
                    <a:pt x="2783541" y="336177"/>
                  </a:cubicBezTo>
                  <a:cubicBezTo>
                    <a:pt x="2758273" y="307750"/>
                    <a:pt x="2723957" y="287140"/>
                    <a:pt x="2702859" y="255494"/>
                  </a:cubicBezTo>
                  <a:cubicBezTo>
                    <a:pt x="2693894" y="242047"/>
                    <a:pt x="2686311" y="227568"/>
                    <a:pt x="2675965" y="215153"/>
                  </a:cubicBezTo>
                  <a:cubicBezTo>
                    <a:pt x="2654723" y="189663"/>
                    <a:pt x="2625503" y="163028"/>
                    <a:pt x="2595282" y="147918"/>
                  </a:cubicBezTo>
                  <a:cubicBezTo>
                    <a:pt x="2582604" y="141579"/>
                    <a:pt x="2568388" y="138953"/>
                    <a:pt x="2554941" y="134471"/>
                  </a:cubicBezTo>
                  <a:cubicBezTo>
                    <a:pt x="2478304" y="57834"/>
                    <a:pt x="2555622" y="121316"/>
                    <a:pt x="2460812" y="80683"/>
                  </a:cubicBezTo>
                  <a:cubicBezTo>
                    <a:pt x="2330794" y="24962"/>
                    <a:pt x="2521111" y="78951"/>
                    <a:pt x="2366682" y="40341"/>
                  </a:cubicBezTo>
                  <a:cubicBezTo>
                    <a:pt x="2353235" y="31376"/>
                    <a:pt x="2340796" y="20675"/>
                    <a:pt x="2326341" y="13447"/>
                  </a:cubicBezTo>
                  <a:cubicBezTo>
                    <a:pt x="2313663" y="7108"/>
                    <a:pt x="2300174" y="0"/>
                    <a:pt x="2286000" y="0"/>
                  </a:cubicBezTo>
                  <a:cubicBezTo>
                    <a:pt x="2111131" y="0"/>
                    <a:pt x="1936377" y="8965"/>
                    <a:pt x="1761565" y="13447"/>
                  </a:cubicBezTo>
                  <a:cubicBezTo>
                    <a:pt x="1626478" y="47218"/>
                    <a:pt x="1689059" y="28651"/>
                    <a:pt x="1573306" y="67236"/>
                  </a:cubicBezTo>
                  <a:cubicBezTo>
                    <a:pt x="1559859" y="71718"/>
                    <a:pt x="1544759" y="72821"/>
                    <a:pt x="1532965" y="80683"/>
                  </a:cubicBezTo>
                  <a:cubicBezTo>
                    <a:pt x="1444823" y="139444"/>
                    <a:pt x="1484605" y="134471"/>
                    <a:pt x="1425388" y="134471"/>
                  </a:cubicBezTo>
                  <a:lnTo>
                    <a:pt x="1425388" y="134471"/>
                  </a:lnTo>
                  <a:lnTo>
                    <a:pt x="1425388" y="134471"/>
                  </a:lnTo>
                </a:path>
              </a:pathLst>
            </a:custGeom>
            <a:solidFill>
              <a:schemeClr val="accent1"/>
            </a:solidFill>
            <a:ln w="9525" cap="flat" cmpd="sng" algn="ctr">
              <a:solidFill>
                <a:schemeClr val="tx1"/>
              </a:solidFill>
              <a:prstDash val="solid"/>
              <a:miter lim="800000"/>
              <a:headEnd type="none" w="med" len="med"/>
              <a:tailEnd type="none" w="med" len="med"/>
            </a:ln>
            <a:effectLst>
              <a:glow rad="228600">
                <a:schemeClr val="accent4">
                  <a:satMod val="175000"/>
                  <a:alpha val="40000"/>
                </a:schemeClr>
              </a:glow>
              <a:innerShdw blurRad="63500" dist="50800" dir="10800000">
                <a:prstClr val="black">
                  <a:alpha val="50000"/>
                </a:prstClr>
              </a:innerShdw>
            </a:effectLst>
          </p:spPr>
          <p:txBody>
            <a:bodyPr>
              <a:spAutoFit/>
            </a:bodyPr>
            <a:lstStyle/>
            <a:p>
              <a:pPr eaLnBrk="1" hangingPunct="1">
                <a:defRPr/>
              </a:pPr>
              <a:endParaRPr lang="zh-CN" altLang="en-US" sz="9600"/>
            </a:p>
          </p:txBody>
        </p:sp>
        <p:sp>
          <p:nvSpPr>
            <p:cNvPr id="4" name="AutoShape 8"/>
            <p:cNvSpPr>
              <a:spLocks noChangeArrowheads="1"/>
            </p:cNvSpPr>
            <p:nvPr/>
          </p:nvSpPr>
          <p:spPr bwMode="auto">
            <a:xfrm>
              <a:off x="4802031" y="3524790"/>
              <a:ext cx="1851166" cy="664135"/>
            </a:xfrm>
            <a:prstGeom prst="bevel">
              <a:avLst>
                <a:gd name="adj" fmla="val 12500"/>
              </a:avLst>
            </a:prstGeom>
            <a:solidFill>
              <a:srgbClr val="FFFF00"/>
            </a:solidFill>
            <a:ln w="9525" cmpd="sng">
              <a:solidFill>
                <a:schemeClr val="tx1"/>
              </a:solidFill>
              <a:miter lim="800000"/>
              <a:headEnd/>
              <a:tailEnd/>
            </a:ln>
          </p:spPr>
          <p:txBody>
            <a:bodyPr anchor="ctr">
              <a:spAutoFit/>
            </a:bodyPr>
            <a:lstStyle/>
            <a:p>
              <a:pPr eaLnBrk="1" hangingPunct="1">
                <a:defRPr/>
              </a:pPr>
              <a:r>
                <a:rPr kumimoji="1" lang="zh-CN" altLang="en-US" sz="5900">
                  <a:latin typeface="楷体_GB2312" pitchFamily="49" charset="-122"/>
                  <a:ea typeface="楷体_GB2312" pitchFamily="49" charset="-122"/>
                </a:rPr>
                <a:t>光子探测器</a:t>
              </a:r>
              <a:endParaRPr lang="zh-CN" altLang="en-US" sz="5900">
                <a:effectLst>
                  <a:outerShdw blurRad="38100" dist="38100" dir="2700000" algn="tl">
                    <a:srgbClr val="000000"/>
                  </a:outerShdw>
                </a:effectLst>
                <a:latin typeface="华文楷体" pitchFamily="2" charset="-122"/>
                <a:ea typeface="华文楷体" pitchFamily="2" charset="-122"/>
              </a:endParaRPr>
            </a:p>
          </p:txBody>
        </p:sp>
        <p:sp>
          <p:nvSpPr>
            <p:cNvPr id="5" name="AutoShape 8"/>
            <p:cNvSpPr>
              <a:spLocks noChangeArrowheads="1"/>
            </p:cNvSpPr>
            <p:nvPr/>
          </p:nvSpPr>
          <p:spPr bwMode="auto">
            <a:xfrm>
              <a:off x="730538" y="4979221"/>
              <a:ext cx="1434966" cy="552256"/>
            </a:xfrm>
            <a:prstGeom prst="bevel">
              <a:avLst>
                <a:gd name="adj" fmla="val 12500"/>
              </a:avLst>
            </a:prstGeom>
            <a:solidFill>
              <a:schemeClr val="accent1"/>
            </a:solidFill>
            <a:ln w="9525" cmpd="sng">
              <a:solidFill>
                <a:schemeClr val="tx1"/>
              </a:solidFill>
              <a:miter lim="800000"/>
              <a:headEnd/>
              <a:tailEnd/>
            </a:ln>
          </p:spPr>
          <p:txBody>
            <a:bodyPr anchor="ctr">
              <a:spAutoFit/>
            </a:bodyPr>
            <a:lstStyle/>
            <a:p>
              <a:pPr eaLnBrk="1" hangingPunct="1">
                <a:defRPr/>
              </a:pPr>
              <a:r>
                <a:rPr lang="zh-CN" altLang="en-US" sz="4800">
                  <a:solidFill>
                    <a:srgbClr val="C00000"/>
                  </a:solidFill>
                  <a:effectLst>
                    <a:outerShdw blurRad="38100" dist="38100" dir="2700000" algn="tl">
                      <a:srgbClr val="000000"/>
                    </a:outerShdw>
                  </a:effectLst>
                  <a:latin typeface="华文楷体" pitchFamily="2" charset="-122"/>
                  <a:ea typeface="华文楷体" pitchFamily="2" charset="-122"/>
                </a:rPr>
                <a:t>温差电</a:t>
              </a:r>
            </a:p>
          </p:txBody>
        </p:sp>
        <p:sp>
          <p:nvSpPr>
            <p:cNvPr id="6" name="AutoShape 8"/>
            <p:cNvSpPr>
              <a:spLocks noChangeArrowheads="1"/>
            </p:cNvSpPr>
            <p:nvPr/>
          </p:nvSpPr>
          <p:spPr bwMode="auto">
            <a:xfrm>
              <a:off x="2587658" y="3524790"/>
              <a:ext cx="1779715" cy="664135"/>
            </a:xfrm>
            <a:prstGeom prst="bevel">
              <a:avLst>
                <a:gd name="adj" fmla="val 12500"/>
              </a:avLst>
            </a:prstGeom>
            <a:solidFill>
              <a:srgbClr val="FFC000"/>
            </a:solidFill>
            <a:ln w="9525" cmpd="sng">
              <a:solidFill>
                <a:schemeClr val="tx1"/>
              </a:solidFill>
              <a:miter lim="800000"/>
              <a:headEnd/>
              <a:tailEnd/>
            </a:ln>
          </p:spPr>
          <p:txBody>
            <a:bodyPr anchor="ctr">
              <a:spAutoFit/>
            </a:bodyPr>
            <a:lstStyle/>
            <a:p>
              <a:pPr eaLnBrk="1" hangingPunct="1">
                <a:defRPr/>
              </a:pPr>
              <a:r>
                <a:rPr kumimoji="1" lang="zh-CN" altLang="en-US" sz="5900">
                  <a:latin typeface="楷体_GB2312" pitchFamily="49" charset="-122"/>
                  <a:ea typeface="楷体_GB2312" pitchFamily="49" charset="-122"/>
                </a:rPr>
                <a:t> 热探测器</a:t>
              </a:r>
              <a:endParaRPr lang="zh-CN" altLang="en-US" sz="5900">
                <a:effectLst>
                  <a:outerShdw blurRad="38100" dist="38100" dir="2700000" algn="tl">
                    <a:srgbClr val="000000"/>
                  </a:outerShdw>
                </a:effectLst>
                <a:latin typeface="华文楷体" pitchFamily="2" charset="-122"/>
                <a:ea typeface="华文楷体" pitchFamily="2" charset="-122"/>
              </a:endParaRPr>
            </a:p>
          </p:txBody>
        </p:sp>
        <p:sp>
          <p:nvSpPr>
            <p:cNvPr id="7" name="AutoShape 8"/>
            <p:cNvSpPr>
              <a:spLocks noChangeArrowheads="1"/>
            </p:cNvSpPr>
            <p:nvPr/>
          </p:nvSpPr>
          <p:spPr bwMode="auto">
            <a:xfrm>
              <a:off x="801989" y="1896587"/>
              <a:ext cx="1434966" cy="552256"/>
            </a:xfrm>
            <a:prstGeom prst="bevel">
              <a:avLst>
                <a:gd name="adj" fmla="val 12500"/>
              </a:avLst>
            </a:prstGeom>
            <a:solidFill>
              <a:schemeClr val="accent1"/>
            </a:solidFill>
            <a:ln w="9525" cmpd="sng">
              <a:solidFill>
                <a:schemeClr val="tx1"/>
              </a:solidFill>
              <a:miter lim="800000"/>
              <a:headEnd/>
              <a:tailEnd/>
            </a:ln>
          </p:spPr>
          <p:txBody>
            <a:bodyPr anchor="ctr">
              <a:spAutoFit/>
            </a:bodyPr>
            <a:lstStyle/>
            <a:p>
              <a:pPr eaLnBrk="1" hangingPunct="1">
                <a:defRPr/>
              </a:pPr>
              <a:r>
                <a:rPr lang="zh-CN" altLang="en-US" sz="4800" dirty="0">
                  <a:solidFill>
                    <a:srgbClr val="C00000"/>
                  </a:solidFill>
                  <a:effectLst>
                    <a:outerShdw blurRad="38100" dist="38100" dir="2700000" algn="tl">
                      <a:srgbClr val="000000"/>
                    </a:outerShdw>
                  </a:effectLst>
                  <a:latin typeface="+mn-ea"/>
                  <a:ea typeface="楷体_GB2312"/>
                </a:rPr>
                <a:t>  热释电</a:t>
              </a:r>
            </a:p>
          </p:txBody>
        </p:sp>
        <p:sp>
          <p:nvSpPr>
            <p:cNvPr id="8" name="AutoShape 8"/>
            <p:cNvSpPr>
              <a:spLocks noChangeArrowheads="1"/>
            </p:cNvSpPr>
            <p:nvPr/>
          </p:nvSpPr>
          <p:spPr bwMode="auto">
            <a:xfrm>
              <a:off x="230384" y="3479561"/>
              <a:ext cx="1434966" cy="551462"/>
            </a:xfrm>
            <a:prstGeom prst="bevel">
              <a:avLst>
                <a:gd name="adj" fmla="val 12500"/>
              </a:avLst>
            </a:prstGeom>
            <a:solidFill>
              <a:schemeClr val="accent1"/>
            </a:solidFill>
            <a:ln w="9525" cmpd="sng">
              <a:solidFill>
                <a:schemeClr val="tx1"/>
              </a:solidFill>
              <a:miter lim="800000"/>
              <a:headEnd/>
              <a:tailEnd/>
            </a:ln>
          </p:spPr>
          <p:txBody>
            <a:bodyPr anchor="ctr">
              <a:spAutoFit/>
            </a:bodyPr>
            <a:lstStyle/>
            <a:p>
              <a:pPr eaLnBrk="1" hangingPunct="1">
                <a:defRPr/>
              </a:pPr>
              <a:r>
                <a:rPr lang="zh-CN" altLang="en-US" sz="4800">
                  <a:solidFill>
                    <a:srgbClr val="C00000"/>
                  </a:solidFill>
                  <a:effectLst>
                    <a:outerShdw blurRad="38100" dist="38100" dir="2700000" algn="tl">
                      <a:srgbClr val="000000"/>
                    </a:outerShdw>
                  </a:effectLst>
                  <a:latin typeface="华文楷体" pitchFamily="2" charset="-122"/>
                  <a:ea typeface="华文楷体" pitchFamily="2" charset="-122"/>
                </a:rPr>
                <a:t>热敏电阻</a:t>
              </a:r>
            </a:p>
          </p:txBody>
        </p:sp>
        <p:sp>
          <p:nvSpPr>
            <p:cNvPr id="9" name="AutoShape 8"/>
            <p:cNvSpPr>
              <a:spLocks noChangeArrowheads="1"/>
            </p:cNvSpPr>
            <p:nvPr/>
          </p:nvSpPr>
          <p:spPr bwMode="auto">
            <a:xfrm>
              <a:off x="6943763" y="4955417"/>
              <a:ext cx="1414126" cy="439583"/>
            </a:xfrm>
            <a:prstGeom prst="bevel">
              <a:avLst>
                <a:gd name="adj" fmla="val 12500"/>
              </a:avLst>
            </a:prstGeom>
            <a:solidFill>
              <a:schemeClr val="accent1"/>
            </a:solidFill>
            <a:ln w="9525" cmpd="sng">
              <a:solidFill>
                <a:schemeClr val="tx1"/>
              </a:solidFill>
              <a:miter lim="800000"/>
              <a:headEnd/>
              <a:tailEnd/>
            </a:ln>
          </p:spPr>
          <p:txBody>
            <a:bodyPr anchor="ctr">
              <a:spAutoFit/>
            </a:bodyPr>
            <a:lstStyle/>
            <a:p>
              <a:pPr algn="ctr" defTabSz="2881313">
                <a:defRPr/>
              </a:pPr>
              <a:r>
                <a:rPr lang="zh-CN" altLang="en-US" sz="3700">
                  <a:solidFill>
                    <a:srgbClr val="C00000"/>
                  </a:solidFill>
                  <a:effectLst>
                    <a:outerShdw blurRad="38100" dist="38100" dir="2700000" algn="tl">
                      <a:srgbClr val="000000"/>
                    </a:outerShdw>
                  </a:effectLst>
                  <a:latin typeface="华文楷体" pitchFamily="2" charset="-122"/>
                  <a:ea typeface="华文楷体" pitchFamily="2" charset="-122"/>
                </a:rPr>
                <a:t>光发射探测器</a:t>
              </a:r>
            </a:p>
          </p:txBody>
        </p:sp>
        <p:sp>
          <p:nvSpPr>
            <p:cNvPr id="10" name="AutoShape 8"/>
            <p:cNvSpPr>
              <a:spLocks noChangeArrowheads="1"/>
            </p:cNvSpPr>
            <p:nvPr/>
          </p:nvSpPr>
          <p:spPr bwMode="auto">
            <a:xfrm>
              <a:off x="6648434" y="1826762"/>
              <a:ext cx="1434966" cy="552256"/>
            </a:xfrm>
            <a:prstGeom prst="bevel">
              <a:avLst>
                <a:gd name="adj" fmla="val 12500"/>
              </a:avLst>
            </a:prstGeom>
            <a:solidFill>
              <a:schemeClr val="accent1"/>
            </a:solidFill>
            <a:ln w="9525" cmpd="sng">
              <a:solidFill>
                <a:schemeClr val="tx1"/>
              </a:solidFill>
              <a:miter lim="800000"/>
              <a:headEnd/>
              <a:tailEnd/>
            </a:ln>
          </p:spPr>
          <p:txBody>
            <a:bodyPr anchor="ctr">
              <a:spAutoFit/>
            </a:bodyPr>
            <a:lstStyle/>
            <a:p>
              <a:pPr algn="ctr" eaLnBrk="1" hangingPunct="1">
                <a:defRPr/>
              </a:pPr>
              <a:r>
                <a:rPr lang="zh-CN" altLang="en-US" sz="4800">
                  <a:solidFill>
                    <a:srgbClr val="C00000"/>
                  </a:solidFill>
                  <a:effectLst>
                    <a:outerShdw blurRad="38100" dist="38100" dir="2700000" algn="tl">
                      <a:srgbClr val="000000"/>
                    </a:outerShdw>
                  </a:effectLst>
                  <a:latin typeface="华文楷体" pitchFamily="2" charset="-122"/>
                  <a:ea typeface="华文楷体" pitchFamily="2" charset="-122"/>
                </a:rPr>
                <a:t>光敏电阻</a:t>
              </a:r>
            </a:p>
          </p:txBody>
        </p:sp>
        <p:sp>
          <p:nvSpPr>
            <p:cNvPr id="11" name="AutoShape 8"/>
            <p:cNvSpPr>
              <a:spLocks noChangeArrowheads="1"/>
            </p:cNvSpPr>
            <p:nvPr/>
          </p:nvSpPr>
          <p:spPr bwMode="auto">
            <a:xfrm>
              <a:off x="7433795" y="3577159"/>
              <a:ext cx="1434966" cy="500680"/>
            </a:xfrm>
            <a:prstGeom prst="bevel">
              <a:avLst>
                <a:gd name="adj" fmla="val 12500"/>
              </a:avLst>
            </a:prstGeom>
            <a:solidFill>
              <a:schemeClr val="accent1"/>
            </a:solidFill>
            <a:ln w="9525" cmpd="sng">
              <a:solidFill>
                <a:schemeClr val="tx1"/>
              </a:solidFill>
              <a:miter lim="800000"/>
              <a:headEnd/>
              <a:tailEnd/>
            </a:ln>
          </p:spPr>
          <p:txBody>
            <a:bodyPr anchor="ctr">
              <a:spAutoFit/>
            </a:bodyPr>
            <a:lstStyle/>
            <a:p>
              <a:pPr algn="ctr" eaLnBrk="1" hangingPunct="1">
                <a:defRPr/>
              </a:pPr>
              <a:r>
                <a:rPr lang="zh-CN" altLang="en-US" sz="4300">
                  <a:solidFill>
                    <a:srgbClr val="C00000"/>
                  </a:solidFill>
                  <a:effectLst>
                    <a:outerShdw blurRad="38100" dist="38100" dir="2700000" algn="tl">
                      <a:srgbClr val="000000"/>
                    </a:outerShdw>
                  </a:effectLst>
                  <a:latin typeface="华文楷体" pitchFamily="2" charset="-122"/>
                  <a:ea typeface="华文楷体" pitchFamily="2" charset="-122"/>
                </a:rPr>
                <a:t>光伏探测器</a:t>
              </a:r>
            </a:p>
          </p:txBody>
        </p:sp>
        <p:sp>
          <p:nvSpPr>
            <p:cNvPr id="12" name="椭圆 11"/>
            <p:cNvSpPr/>
            <p:nvPr/>
          </p:nvSpPr>
          <p:spPr bwMode="auto">
            <a:xfrm>
              <a:off x="3441568" y="1285860"/>
              <a:ext cx="2071702" cy="1557472"/>
            </a:xfrm>
            <a:prstGeom prst="ellipse">
              <a:avLst/>
            </a:prstGeom>
            <a:blipFill>
              <a:blip r:embed="rId2" cstate="print"/>
              <a:tile tx="0" ty="0" sx="100000" sy="100000" flip="none" algn="tl"/>
            </a:blipFill>
            <a:ln w="9525" cap="flat" cmpd="sng" algn="ctr">
              <a:noFill/>
              <a:prstDash val="solid"/>
              <a:miter lim="800000"/>
              <a:headEnd type="none" w="med" len="med"/>
              <a:tailEnd type="none" w="med" len="med"/>
            </a:ln>
            <a:effectLst>
              <a:glow rad="228600">
                <a:schemeClr val="accent4">
                  <a:satMod val="175000"/>
                  <a:alpha val="40000"/>
                </a:schemeClr>
              </a:glow>
              <a:innerShdw blurRad="63500" dist="50800" dir="13500000">
                <a:prstClr val="black">
                  <a:alpha val="50000"/>
                </a:prstClr>
              </a:innerShdw>
            </a:effectLst>
          </p:spPr>
          <p:txBody>
            <a:bodyPr>
              <a:spAutoFit/>
            </a:bodyPr>
            <a:lstStyle/>
            <a:p>
              <a:pPr eaLnBrk="1" hangingPunct="1">
                <a:defRPr/>
              </a:pPr>
              <a:r>
                <a:rPr lang="zh-CN" altLang="en-US" sz="6900" dirty="0">
                  <a:solidFill>
                    <a:srgbClr val="C00000"/>
                  </a:solidFill>
                  <a:latin typeface="黑体" pitchFamily="2" charset="-122"/>
                  <a:ea typeface="黑体" pitchFamily="2" charset="-122"/>
                  <a:cs typeface="Times New Roman" pitchFamily="18" charset="0"/>
                </a:rPr>
                <a:t> 红外传  </a:t>
              </a:r>
              <a:endParaRPr lang="en-US" altLang="zh-CN" sz="6900" dirty="0">
                <a:solidFill>
                  <a:srgbClr val="C00000"/>
                </a:solidFill>
                <a:latin typeface="黑体" pitchFamily="2" charset="-122"/>
                <a:ea typeface="黑体" pitchFamily="2" charset="-122"/>
                <a:cs typeface="Times New Roman" pitchFamily="18" charset="0"/>
              </a:endParaRPr>
            </a:p>
            <a:p>
              <a:pPr eaLnBrk="1" hangingPunct="1">
                <a:defRPr/>
              </a:pPr>
              <a:r>
                <a:rPr lang="en-US" altLang="zh-CN" sz="6900" dirty="0">
                  <a:solidFill>
                    <a:srgbClr val="C00000"/>
                  </a:solidFill>
                  <a:latin typeface="黑体" pitchFamily="2" charset="-122"/>
                  <a:ea typeface="黑体" pitchFamily="2" charset="-122"/>
                  <a:cs typeface="Times New Roman" pitchFamily="18" charset="0"/>
                </a:rPr>
                <a:t>  </a:t>
              </a:r>
              <a:r>
                <a:rPr lang="zh-CN" altLang="en-US" sz="6900" dirty="0">
                  <a:solidFill>
                    <a:srgbClr val="C00000"/>
                  </a:solidFill>
                  <a:latin typeface="黑体" pitchFamily="2" charset="-122"/>
                  <a:ea typeface="黑体" pitchFamily="2" charset="-122"/>
                  <a:cs typeface="Times New Roman" pitchFamily="18" charset="0"/>
                </a:rPr>
                <a:t>感器</a:t>
              </a:r>
              <a:endParaRPr lang="zh-CN" altLang="en-US" sz="6900"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endParaRPr>
            </a:p>
          </p:txBody>
        </p:sp>
        <p:sp>
          <p:nvSpPr>
            <p:cNvPr id="13" name="AutoShape 8"/>
            <p:cNvSpPr>
              <a:spLocks noChangeArrowheads="1"/>
            </p:cNvSpPr>
            <p:nvPr/>
          </p:nvSpPr>
          <p:spPr bwMode="auto">
            <a:xfrm>
              <a:off x="2016649" y="5683823"/>
              <a:ext cx="1434966" cy="552256"/>
            </a:xfrm>
            <a:prstGeom prst="bevel">
              <a:avLst>
                <a:gd name="adj" fmla="val 12500"/>
              </a:avLst>
            </a:prstGeom>
            <a:solidFill>
              <a:schemeClr val="accent1"/>
            </a:solidFill>
            <a:ln w="9525" cmpd="sng">
              <a:solidFill>
                <a:schemeClr val="tx1"/>
              </a:solidFill>
              <a:miter lim="800000"/>
              <a:headEnd/>
              <a:tailEnd/>
            </a:ln>
          </p:spPr>
          <p:txBody>
            <a:bodyPr anchor="ctr">
              <a:spAutoFit/>
            </a:bodyPr>
            <a:lstStyle/>
            <a:p>
              <a:pPr algn="ctr" eaLnBrk="1" hangingPunct="1">
                <a:defRPr/>
              </a:pPr>
              <a:r>
                <a:rPr lang="zh-CN" altLang="en-US" sz="4800">
                  <a:solidFill>
                    <a:srgbClr val="C00000"/>
                  </a:solidFill>
                  <a:effectLst>
                    <a:outerShdw blurRad="38100" dist="38100" dir="2700000" algn="tl">
                      <a:srgbClr val="000000"/>
                    </a:outerShdw>
                  </a:effectLst>
                  <a:latin typeface="华文楷体" pitchFamily="2" charset="-122"/>
                  <a:ea typeface="华文楷体" pitchFamily="2" charset="-122"/>
                </a:rPr>
                <a:t>气动型</a:t>
              </a:r>
            </a:p>
          </p:txBody>
        </p:sp>
        <p:sp>
          <p:nvSpPr>
            <p:cNvPr id="14" name="AutoShape 8"/>
            <p:cNvSpPr>
              <a:spLocks noChangeArrowheads="1"/>
            </p:cNvSpPr>
            <p:nvPr/>
          </p:nvSpPr>
          <p:spPr bwMode="auto">
            <a:xfrm>
              <a:off x="5719576" y="5683823"/>
              <a:ext cx="1708265" cy="552256"/>
            </a:xfrm>
            <a:prstGeom prst="bevel">
              <a:avLst>
                <a:gd name="adj" fmla="val 12500"/>
              </a:avLst>
            </a:prstGeom>
            <a:solidFill>
              <a:schemeClr val="accent1"/>
            </a:solidFill>
            <a:ln w="9525" cmpd="sng">
              <a:solidFill>
                <a:schemeClr val="tx1"/>
              </a:solidFill>
              <a:miter lim="800000"/>
              <a:headEnd/>
              <a:tailEnd/>
            </a:ln>
          </p:spPr>
          <p:txBody>
            <a:bodyPr anchor="ctr">
              <a:spAutoFit/>
            </a:bodyPr>
            <a:lstStyle/>
            <a:p>
              <a:pPr algn="ctr" eaLnBrk="1" hangingPunct="1">
                <a:defRPr/>
              </a:pPr>
              <a:r>
                <a:rPr lang="zh-CN" altLang="en-US" sz="4800">
                  <a:solidFill>
                    <a:srgbClr val="C00000"/>
                  </a:solidFill>
                  <a:effectLst>
                    <a:outerShdw blurRad="38100" dist="38100" dir="2700000" algn="tl">
                      <a:srgbClr val="000000"/>
                    </a:outerShdw>
                  </a:effectLst>
                  <a:latin typeface="华文楷体" pitchFamily="2" charset="-122"/>
                  <a:ea typeface="华文楷体" pitchFamily="2" charset="-122"/>
                </a:rPr>
                <a:t>量子阱探测器</a:t>
              </a:r>
              <a:endParaRPr lang="en-US" altLang="zh-CN" sz="4800">
                <a:solidFill>
                  <a:srgbClr val="C00000"/>
                </a:solidFill>
                <a:effectLst>
                  <a:outerShdw blurRad="38100" dist="38100" dir="2700000" algn="tl">
                    <a:srgbClr val="000000"/>
                  </a:outerShdw>
                </a:effectLst>
                <a:latin typeface="华文楷体" pitchFamily="2" charset="-122"/>
                <a:ea typeface="华文楷体" pitchFamily="2" charset="-122"/>
              </a:endParaRPr>
            </a:p>
          </p:txBody>
        </p:sp>
        <p:cxnSp>
          <p:nvCxnSpPr>
            <p:cNvPr id="33817" name="直接箭头连接符 15"/>
            <p:cNvCxnSpPr>
              <a:cxnSpLocks noChangeShapeType="1"/>
            </p:cNvCxnSpPr>
            <p:nvPr/>
          </p:nvCxnSpPr>
          <p:spPr bwMode="auto">
            <a:xfrm rot="5400000">
              <a:off x="3441287" y="2858556"/>
              <a:ext cx="714917" cy="428704"/>
            </a:xfrm>
            <a:prstGeom prst="straightConnector1">
              <a:avLst/>
            </a:prstGeom>
            <a:noFill/>
            <a:ln w="38100">
              <a:solidFill>
                <a:srgbClr val="C0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cxnSp>
          <p:nvCxnSpPr>
            <p:cNvPr id="33818" name="直接箭头连接符 17"/>
            <p:cNvCxnSpPr>
              <a:cxnSpLocks noChangeShapeType="1"/>
            </p:cNvCxnSpPr>
            <p:nvPr/>
          </p:nvCxnSpPr>
          <p:spPr bwMode="auto">
            <a:xfrm rot="16200000" flipH="1">
              <a:off x="4870300" y="2858556"/>
              <a:ext cx="714917" cy="428704"/>
            </a:xfrm>
            <a:prstGeom prst="straightConnector1">
              <a:avLst/>
            </a:prstGeom>
            <a:noFill/>
            <a:ln w="38100">
              <a:solidFill>
                <a:srgbClr val="C0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cxnSp>
          <p:nvCxnSpPr>
            <p:cNvPr id="33819" name="直接箭头连接符 20"/>
            <p:cNvCxnSpPr>
              <a:cxnSpLocks noChangeShapeType="1"/>
            </p:cNvCxnSpPr>
            <p:nvPr/>
          </p:nvCxnSpPr>
          <p:spPr bwMode="auto">
            <a:xfrm rot="16200000" flipV="1">
              <a:off x="1656865" y="2715277"/>
              <a:ext cx="926774" cy="643055"/>
            </a:xfrm>
            <a:prstGeom prst="straightConnector1">
              <a:avLst/>
            </a:prstGeom>
            <a:noFill/>
            <a:ln w="38100">
              <a:solidFill>
                <a:srgbClr val="FF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cxnSp>
          <p:nvCxnSpPr>
            <p:cNvPr id="33820" name="直接箭头连接符 22"/>
            <p:cNvCxnSpPr>
              <a:cxnSpLocks noChangeShapeType="1"/>
            </p:cNvCxnSpPr>
            <p:nvPr/>
          </p:nvCxnSpPr>
          <p:spPr bwMode="auto">
            <a:xfrm rot="5400000" flipH="1" flipV="1">
              <a:off x="6441675" y="2644300"/>
              <a:ext cx="929154" cy="500154"/>
            </a:xfrm>
            <a:prstGeom prst="straightConnector1">
              <a:avLst/>
            </a:prstGeom>
            <a:noFill/>
            <a:ln w="38100">
              <a:solidFill>
                <a:srgbClr val="FF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cxnSp>
          <p:nvCxnSpPr>
            <p:cNvPr id="33821" name="直接箭头连接符 24"/>
            <p:cNvCxnSpPr>
              <a:cxnSpLocks noChangeShapeType="1"/>
            </p:cNvCxnSpPr>
            <p:nvPr/>
          </p:nvCxnSpPr>
          <p:spPr bwMode="auto">
            <a:xfrm rot="10800000">
              <a:off x="1798724" y="3785841"/>
              <a:ext cx="702002" cy="2381"/>
            </a:xfrm>
            <a:prstGeom prst="straightConnector1">
              <a:avLst/>
            </a:prstGeom>
            <a:noFill/>
            <a:ln w="38100">
              <a:solidFill>
                <a:srgbClr val="FF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cxnSp>
          <p:nvCxnSpPr>
            <p:cNvPr id="33822" name="直接箭头连接符 26"/>
            <p:cNvCxnSpPr>
              <a:cxnSpLocks noChangeShapeType="1"/>
            </p:cNvCxnSpPr>
            <p:nvPr/>
          </p:nvCxnSpPr>
          <p:spPr bwMode="auto">
            <a:xfrm>
              <a:off x="6727625" y="3785841"/>
              <a:ext cx="571605" cy="2381"/>
            </a:xfrm>
            <a:prstGeom prst="straightConnector1">
              <a:avLst/>
            </a:prstGeom>
            <a:noFill/>
            <a:ln w="38100">
              <a:solidFill>
                <a:srgbClr val="FF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cxnSp>
          <p:nvCxnSpPr>
            <p:cNvPr id="33823" name="直接箭头连接符 28"/>
            <p:cNvCxnSpPr>
              <a:cxnSpLocks noChangeShapeType="1"/>
            </p:cNvCxnSpPr>
            <p:nvPr/>
          </p:nvCxnSpPr>
          <p:spPr bwMode="auto">
            <a:xfrm rot="5400000">
              <a:off x="2156943" y="4429250"/>
              <a:ext cx="641124" cy="357253"/>
            </a:xfrm>
            <a:prstGeom prst="straightConnector1">
              <a:avLst/>
            </a:prstGeom>
            <a:noFill/>
            <a:ln w="38100">
              <a:solidFill>
                <a:srgbClr val="FF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cxnSp>
          <p:nvCxnSpPr>
            <p:cNvPr id="33824" name="直接箭头连接符 30"/>
            <p:cNvCxnSpPr>
              <a:cxnSpLocks noChangeShapeType="1"/>
            </p:cNvCxnSpPr>
            <p:nvPr/>
          </p:nvCxnSpPr>
          <p:spPr bwMode="auto">
            <a:xfrm rot="16200000" flipH="1">
              <a:off x="6441995" y="4287181"/>
              <a:ext cx="642711" cy="500154"/>
            </a:xfrm>
            <a:prstGeom prst="straightConnector1">
              <a:avLst/>
            </a:prstGeom>
            <a:noFill/>
            <a:ln w="38100">
              <a:solidFill>
                <a:srgbClr val="FF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sp>
          <p:nvSpPr>
            <p:cNvPr id="33825" name="矩形 41"/>
            <p:cNvSpPr>
              <a:spLocks noChangeArrowheads="1"/>
            </p:cNvSpPr>
            <p:nvPr/>
          </p:nvSpPr>
          <p:spPr bwMode="auto">
            <a:xfrm>
              <a:off x="2814828" y="2702725"/>
              <a:ext cx="992740" cy="41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zh-CN" altLang="en-US" sz="4800">
                  <a:solidFill>
                    <a:srgbClr val="FF0000"/>
                  </a:solidFill>
                  <a:latin typeface="楷体_GB2312" pitchFamily="49" charset="-122"/>
                  <a:ea typeface="楷体_GB2312" pitchFamily="49" charset="-122"/>
                </a:rPr>
                <a:t>热电效应</a:t>
              </a:r>
              <a:endParaRPr lang="zh-CN" altLang="en-US" sz="4800">
                <a:solidFill>
                  <a:srgbClr val="FF0000"/>
                </a:solidFill>
              </a:endParaRPr>
            </a:p>
          </p:txBody>
        </p:sp>
        <p:sp>
          <p:nvSpPr>
            <p:cNvPr id="33826" name="矩形 42"/>
            <p:cNvSpPr>
              <a:spLocks noChangeArrowheads="1"/>
            </p:cNvSpPr>
            <p:nvPr/>
          </p:nvSpPr>
          <p:spPr bwMode="auto">
            <a:xfrm>
              <a:off x="5100414" y="2702163"/>
              <a:ext cx="992740" cy="41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kumimoji="1" lang="zh-CN" altLang="en-US" sz="4800">
                  <a:solidFill>
                    <a:srgbClr val="FF0000"/>
                  </a:solidFill>
                  <a:latin typeface="楷体_GB2312" pitchFamily="49" charset="-122"/>
                  <a:ea typeface="楷体_GB2312" pitchFamily="49" charset="-122"/>
                </a:rPr>
                <a:t>光子效应</a:t>
              </a:r>
              <a:endParaRPr lang="zh-CN" altLang="en-US" sz="4800">
                <a:solidFill>
                  <a:srgbClr val="FF0000"/>
                </a:solidFill>
              </a:endParaRPr>
            </a:p>
          </p:txBody>
        </p:sp>
        <p:cxnSp>
          <p:nvCxnSpPr>
            <p:cNvPr id="33827" name="直接箭头连接符 44"/>
            <p:cNvCxnSpPr>
              <a:cxnSpLocks noChangeShapeType="1"/>
            </p:cNvCxnSpPr>
            <p:nvPr/>
          </p:nvCxnSpPr>
          <p:spPr bwMode="auto">
            <a:xfrm rot="5400000">
              <a:off x="2465146" y="4751003"/>
              <a:ext cx="1284629" cy="357253"/>
            </a:xfrm>
            <a:prstGeom prst="straightConnector1">
              <a:avLst/>
            </a:prstGeom>
            <a:noFill/>
            <a:ln w="38100">
              <a:solidFill>
                <a:srgbClr val="FF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cxnSp>
          <p:nvCxnSpPr>
            <p:cNvPr id="33828" name="直接箭头连接符 47"/>
            <p:cNvCxnSpPr>
              <a:cxnSpLocks noChangeShapeType="1"/>
            </p:cNvCxnSpPr>
            <p:nvPr/>
          </p:nvCxnSpPr>
          <p:spPr bwMode="auto">
            <a:xfrm rot="16200000" flipH="1">
              <a:off x="5286850" y="4643827"/>
              <a:ext cx="1284629" cy="571605"/>
            </a:xfrm>
            <a:prstGeom prst="straightConnector1">
              <a:avLst/>
            </a:prstGeom>
            <a:noFill/>
            <a:ln w="38100">
              <a:solidFill>
                <a:srgbClr val="FF0000"/>
              </a:solidFill>
              <a:round/>
              <a:headEnd/>
              <a:tailEnd type="arrow" w="med" len="me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grpSp>
      <p:sp>
        <p:nvSpPr>
          <p:cNvPr id="33796" name="文本框 1"/>
          <p:cNvSpPr txBox="1">
            <a:spLocks noChangeArrowheads="1"/>
          </p:cNvSpPr>
          <p:nvPr/>
        </p:nvSpPr>
        <p:spPr bwMode="auto">
          <a:xfrm>
            <a:off x="10649644" y="9343519"/>
            <a:ext cx="4227788" cy="221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6400" dirty="0">
                <a:solidFill>
                  <a:srgbClr val="FF0000"/>
                </a:solidFill>
              </a:rPr>
              <a:t>制冷？</a:t>
            </a:r>
            <a:endParaRPr lang="en-US" altLang="zh-CN" sz="6400" dirty="0">
              <a:solidFill>
                <a:srgbClr val="FF0000"/>
              </a:solidFill>
            </a:endParaRPr>
          </a:p>
          <a:p>
            <a:pPr eaLnBrk="1" hangingPunct="1"/>
            <a:r>
              <a:rPr lang="zh-CN" altLang="en-US" sz="6400" dirty="0">
                <a:solidFill>
                  <a:srgbClr val="FF0000"/>
                </a:solidFill>
              </a:rPr>
              <a:t>非制冷？</a:t>
            </a:r>
          </a:p>
        </p:txBody>
      </p:sp>
      <p:sp>
        <p:nvSpPr>
          <p:cNvPr id="33797" name="文本框 31"/>
          <p:cNvSpPr txBox="1">
            <a:spLocks noChangeArrowheads="1"/>
          </p:cNvSpPr>
          <p:nvPr/>
        </p:nvSpPr>
        <p:spPr bwMode="auto">
          <a:xfrm>
            <a:off x="10738550" y="11402744"/>
            <a:ext cx="4138883" cy="221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6400" dirty="0">
                <a:solidFill>
                  <a:srgbClr val="FF0000"/>
                </a:solidFill>
              </a:rPr>
              <a:t>单元？</a:t>
            </a:r>
            <a:endParaRPr lang="en-US" altLang="zh-CN" sz="6400" dirty="0">
              <a:solidFill>
                <a:srgbClr val="FF0000"/>
              </a:solidFill>
            </a:endParaRPr>
          </a:p>
          <a:p>
            <a:pPr eaLnBrk="1" hangingPunct="1"/>
            <a:r>
              <a:rPr lang="zh-CN" altLang="en-US" sz="6400" dirty="0">
                <a:solidFill>
                  <a:srgbClr val="FF0000"/>
                </a:solidFill>
              </a:rPr>
              <a:t>焦平面？</a:t>
            </a:r>
          </a:p>
        </p:txBody>
      </p:sp>
      <p:sp>
        <p:nvSpPr>
          <p:cNvPr id="33798" name="Rectangle 37"/>
          <p:cNvSpPr>
            <a:spLocks noChangeArrowheads="1"/>
          </p:cNvSpPr>
          <p:nvPr/>
        </p:nvSpPr>
        <p:spPr bwMode="auto">
          <a:xfrm>
            <a:off x="863657" y="2057638"/>
            <a:ext cx="7479200" cy="1219341"/>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p>
            <a:r>
              <a:rPr lang="en-US" altLang="zh-CN" sz="6400">
                <a:solidFill>
                  <a:srgbClr val="F010A5"/>
                </a:solidFill>
              </a:rPr>
              <a:t>1</a:t>
            </a:r>
            <a:r>
              <a:rPr lang="zh-CN" altLang="en-US" sz="6400">
                <a:solidFill>
                  <a:srgbClr val="F010A5"/>
                </a:solidFill>
              </a:rPr>
              <a:t>红外传感器的分类</a:t>
            </a:r>
          </a:p>
        </p:txBody>
      </p:sp>
      <p:sp>
        <p:nvSpPr>
          <p:cNvPr id="33799" name="Rectangle 2"/>
          <p:cNvSpPr txBox="1">
            <a:spLocks noChangeArrowheads="1"/>
          </p:cNvSpPr>
          <p:nvPr/>
        </p:nvSpPr>
        <p:spPr bwMode="auto">
          <a:xfrm>
            <a:off x="571537" y="-106375"/>
            <a:ext cx="17763695" cy="182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a:solidFill>
                  <a:srgbClr val="F010A5"/>
                </a:solidFill>
                <a:latin typeface="黑体" pitchFamily="2" charset="-122"/>
                <a:ea typeface="黑体" pitchFamily="2" charset="-122"/>
              </a:rPr>
              <a:t>三、红外传感器的分类及特点</a:t>
            </a:r>
            <a:endParaRPr lang="en-US" altLang="zh-CN" sz="8500">
              <a:solidFill>
                <a:srgbClr val="F010A5"/>
              </a:solidFill>
              <a:latin typeface="黑体" pitchFamily="2" charset="-122"/>
              <a:cs typeface="Times New Roman" pitchFamily="18" charset="0"/>
            </a:endParaRPr>
          </a:p>
        </p:txBody>
      </p:sp>
    </p:spTree>
    <p:extLst>
      <p:ext uri="{BB962C8B-B14F-4D97-AF65-F5344CB8AC3E}">
        <p14:creationId xmlns:p14="http://schemas.microsoft.com/office/powerpoint/2010/main" val="1694065816"/>
      </p:ext>
    </p:extLst>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p:cNvSpPr>
            <a:spLocks noChangeArrowheads="1"/>
          </p:cNvSpPr>
          <p:nvPr/>
        </p:nvSpPr>
        <p:spPr bwMode="auto">
          <a:xfrm>
            <a:off x="863433" y="2394228"/>
            <a:ext cx="11707113" cy="139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zh-CN" altLang="en-US" sz="6700">
                <a:solidFill>
                  <a:schemeClr val="hlink"/>
                </a:solidFill>
                <a:ea typeface="华文新魏" pitchFamily="2" charset="-122"/>
              </a:rPr>
              <a:t>（</a:t>
            </a:r>
            <a:r>
              <a:rPr lang="en-US" altLang="zh-CN" sz="6700">
                <a:solidFill>
                  <a:schemeClr val="hlink"/>
                </a:solidFill>
                <a:ea typeface="华文新魏" pitchFamily="2" charset="-122"/>
              </a:rPr>
              <a:t>1</a:t>
            </a:r>
            <a:r>
              <a:rPr lang="zh-CN" altLang="en-US" sz="6700">
                <a:solidFill>
                  <a:schemeClr val="hlink"/>
                </a:solidFill>
                <a:ea typeface="华文新魏" pitchFamily="2" charset="-122"/>
              </a:rPr>
              <a:t>）热传感器</a:t>
            </a:r>
          </a:p>
        </p:txBody>
      </p:sp>
      <p:sp>
        <p:nvSpPr>
          <p:cNvPr id="28675" name="Rectangle 10"/>
          <p:cNvSpPr>
            <a:spLocks noChangeArrowheads="1"/>
          </p:cNvSpPr>
          <p:nvPr/>
        </p:nvSpPr>
        <p:spPr bwMode="auto">
          <a:xfrm>
            <a:off x="668736" y="3832670"/>
            <a:ext cx="22550795" cy="824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25000"/>
              </a:lnSpc>
              <a:spcBef>
                <a:spcPct val="20000"/>
              </a:spcBef>
              <a:buClr>
                <a:srgbClr val="FF0000"/>
              </a:buClr>
              <a:buSzPct val="80000"/>
              <a:buFont typeface="Wingdings" pitchFamily="2" charset="2"/>
              <a:buChar char="p"/>
            </a:pPr>
            <a:r>
              <a:rPr lang="zh-CN" altLang="en-US" sz="5700">
                <a:latin typeface="楷体_GB2312" pitchFamily="49" charset="-122"/>
                <a:ea typeface="楷体_GB2312" pitchFamily="49" charset="-122"/>
              </a:rPr>
              <a:t>热传感器是利用</a:t>
            </a:r>
            <a:r>
              <a:rPr lang="zh-CN" altLang="en-US" sz="5700">
                <a:solidFill>
                  <a:srgbClr val="FF0000"/>
                </a:solidFill>
                <a:latin typeface="楷体_GB2312" pitchFamily="49" charset="-122"/>
                <a:ea typeface="楷体_GB2312" pitchFamily="49" charset="-122"/>
              </a:rPr>
              <a:t>入射红外辐射引起传感器的温度变化</a:t>
            </a:r>
            <a:r>
              <a:rPr lang="zh-CN" altLang="en-US" sz="5700">
                <a:latin typeface="楷体_GB2312" pitchFamily="49" charset="-122"/>
                <a:ea typeface="楷体_GB2312" pitchFamily="49" charset="-122"/>
              </a:rPr>
              <a:t>，进而使相关</a:t>
            </a:r>
            <a:r>
              <a:rPr lang="zh-CN" altLang="en-US" sz="5700">
                <a:solidFill>
                  <a:srgbClr val="FF0000"/>
                </a:solidFill>
                <a:latin typeface="楷体_GB2312" pitchFamily="49" charset="-122"/>
                <a:ea typeface="楷体_GB2312" pitchFamily="49" charset="-122"/>
              </a:rPr>
              <a:t>物理参数发生相应的变化</a:t>
            </a:r>
            <a:r>
              <a:rPr lang="zh-CN" altLang="en-US" sz="5700">
                <a:latin typeface="楷体_GB2312" pitchFamily="49" charset="-122"/>
                <a:ea typeface="楷体_GB2312" pitchFamily="49" charset="-122"/>
              </a:rPr>
              <a:t>，通过测量有关物理参数的变化来确定红外传感器所吸收的红外辐射。</a:t>
            </a:r>
          </a:p>
          <a:p>
            <a:pPr marL="816342" indent="-816342" algn="just">
              <a:lnSpc>
                <a:spcPct val="125000"/>
              </a:lnSpc>
              <a:spcBef>
                <a:spcPct val="20000"/>
              </a:spcBef>
              <a:buClr>
                <a:srgbClr val="FF0000"/>
              </a:buClr>
              <a:buSzPct val="80000"/>
              <a:buFont typeface="Wingdings" pitchFamily="2" charset="2"/>
              <a:buChar char="p"/>
            </a:pPr>
            <a:r>
              <a:rPr lang="zh-CN" altLang="en-US" sz="5700">
                <a:latin typeface="楷体_GB2312" pitchFamily="49" charset="-122"/>
                <a:ea typeface="楷体_GB2312" pitchFamily="49" charset="-122"/>
              </a:rPr>
              <a:t>热传感器的主要优点是：</a:t>
            </a:r>
            <a:r>
              <a:rPr lang="zh-CN" altLang="en-US" sz="5700">
                <a:solidFill>
                  <a:srgbClr val="FF0000"/>
                </a:solidFill>
                <a:latin typeface="楷体_GB2312" pitchFamily="49" charset="-122"/>
                <a:ea typeface="楷体_GB2312" pitchFamily="49" charset="-122"/>
              </a:rPr>
              <a:t>响应波段宽、可以在室温下工作</a:t>
            </a:r>
            <a:r>
              <a:rPr lang="zh-CN" altLang="en-US" sz="5700">
                <a:latin typeface="楷体_GB2312" pitchFamily="49" charset="-122"/>
                <a:ea typeface="楷体_GB2312" pitchFamily="49" charset="-122"/>
              </a:rPr>
              <a:t>、使用简单。但是，热传感器</a:t>
            </a:r>
            <a:r>
              <a:rPr lang="zh-CN" altLang="en-US" sz="5700">
                <a:solidFill>
                  <a:srgbClr val="FF0000"/>
                </a:solidFill>
                <a:latin typeface="楷体_GB2312" pitchFamily="49" charset="-122"/>
                <a:ea typeface="楷体_GB2312" pitchFamily="49" charset="-122"/>
              </a:rPr>
              <a:t>响应时间较长、灵敏度较低</a:t>
            </a:r>
            <a:r>
              <a:rPr lang="zh-CN" altLang="en-US" sz="5700">
                <a:latin typeface="楷体_GB2312" pitchFamily="49" charset="-122"/>
                <a:ea typeface="楷体_GB2312" pitchFamily="49" charset="-122"/>
              </a:rPr>
              <a:t>，一般用于低频调制的场合。</a:t>
            </a:r>
          </a:p>
          <a:p>
            <a:pPr marL="816342" indent="-816342">
              <a:lnSpc>
                <a:spcPct val="125000"/>
              </a:lnSpc>
              <a:spcBef>
                <a:spcPct val="20000"/>
              </a:spcBef>
              <a:buClr>
                <a:srgbClr val="FF0000"/>
              </a:buClr>
              <a:buSzPct val="80000"/>
              <a:buFont typeface="Wingdings" pitchFamily="2" charset="2"/>
              <a:buChar char="p"/>
            </a:pPr>
            <a:r>
              <a:rPr lang="zh-CN" altLang="en-US" sz="5700">
                <a:latin typeface="楷体_GB2312" pitchFamily="49" charset="-122"/>
                <a:ea typeface="楷体_GB2312" pitchFamily="49" charset="-122"/>
              </a:rPr>
              <a:t>热传感器主要类型有：</a:t>
            </a:r>
            <a:r>
              <a:rPr lang="zh-CN" altLang="en-US" sz="5700" i="1">
                <a:solidFill>
                  <a:srgbClr val="FF0000"/>
                </a:solidFill>
                <a:latin typeface="楷体_GB2312" pitchFamily="49" charset="-122"/>
                <a:ea typeface="楷体_GB2312" pitchFamily="49" charset="-122"/>
              </a:rPr>
              <a:t>热敏电阻型</a:t>
            </a:r>
            <a:r>
              <a:rPr lang="zh-CN" altLang="en-US" sz="5700">
                <a:latin typeface="楷体_GB2312" pitchFamily="49" charset="-122"/>
                <a:ea typeface="楷体_GB2312" pitchFamily="49" charset="-122"/>
              </a:rPr>
              <a:t>、</a:t>
            </a:r>
            <a:r>
              <a:rPr lang="zh-CN" altLang="en-US" sz="5700" i="1">
                <a:solidFill>
                  <a:srgbClr val="FF0000"/>
                </a:solidFill>
                <a:latin typeface="楷体_GB2312" pitchFamily="49" charset="-122"/>
                <a:ea typeface="楷体_GB2312" pitchFamily="49" charset="-122"/>
              </a:rPr>
              <a:t>热电偶型</a:t>
            </a:r>
            <a:r>
              <a:rPr lang="zh-CN" altLang="en-US" sz="5700">
                <a:latin typeface="楷体_GB2312" pitchFamily="49" charset="-122"/>
                <a:ea typeface="楷体_GB2312" pitchFamily="49" charset="-122"/>
              </a:rPr>
              <a:t>、</a:t>
            </a:r>
            <a:r>
              <a:rPr lang="zh-CN" altLang="en-US" sz="5700" i="1">
                <a:solidFill>
                  <a:srgbClr val="FF0000"/>
                </a:solidFill>
                <a:latin typeface="楷体_GB2312" pitchFamily="49" charset="-122"/>
                <a:ea typeface="楷体_GB2312" pitchFamily="49" charset="-122"/>
              </a:rPr>
              <a:t>高莱气动型</a:t>
            </a:r>
            <a:r>
              <a:rPr lang="zh-CN" altLang="en-US" sz="5700">
                <a:latin typeface="楷体_GB2312" pitchFamily="49" charset="-122"/>
                <a:ea typeface="楷体_GB2312" pitchFamily="49" charset="-122"/>
              </a:rPr>
              <a:t>和</a:t>
            </a:r>
            <a:r>
              <a:rPr lang="zh-CN" altLang="en-US" sz="5700" i="1">
                <a:solidFill>
                  <a:srgbClr val="FF0000"/>
                </a:solidFill>
                <a:latin typeface="楷体_GB2312" pitchFamily="49" charset="-122"/>
                <a:ea typeface="楷体_GB2312" pitchFamily="49" charset="-122"/>
              </a:rPr>
              <a:t>热释电型</a:t>
            </a:r>
            <a:r>
              <a:rPr lang="zh-CN" altLang="en-US" sz="5700">
                <a:latin typeface="楷体_GB2312" pitchFamily="49" charset="-122"/>
                <a:ea typeface="楷体_GB2312" pitchFamily="49" charset="-122"/>
              </a:rPr>
              <a:t>四种。</a:t>
            </a: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8"/>
          <p:cNvSpPr>
            <a:spLocks noChangeArrowheads="1"/>
          </p:cNvSpPr>
          <p:nvPr/>
        </p:nvSpPr>
        <p:spPr bwMode="auto">
          <a:xfrm>
            <a:off x="287810" y="1384461"/>
            <a:ext cx="15812645" cy="1784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pPr>
              <a:lnSpc>
                <a:spcPct val="150000"/>
              </a:lnSpc>
            </a:pPr>
            <a:r>
              <a:rPr lang="en-US" altLang="zh-CN" sz="6700">
                <a:solidFill>
                  <a:schemeClr val="hlink"/>
                </a:solidFill>
                <a:latin typeface="华文新魏" pitchFamily="2" charset="-122"/>
                <a:ea typeface="华文新魏" pitchFamily="2" charset="-122"/>
              </a:rPr>
              <a:t> (1.1) </a:t>
            </a:r>
            <a:r>
              <a:rPr lang="zh-CN" altLang="en-US" sz="6700">
                <a:solidFill>
                  <a:schemeClr val="hlink"/>
                </a:solidFill>
                <a:latin typeface="华文新魏" pitchFamily="2" charset="-122"/>
                <a:ea typeface="华文新魏" pitchFamily="2" charset="-122"/>
              </a:rPr>
              <a:t>热敏电阻型传感器</a:t>
            </a:r>
          </a:p>
        </p:txBody>
      </p:sp>
      <p:sp>
        <p:nvSpPr>
          <p:cNvPr id="29699" name="Rectangle 9"/>
          <p:cNvSpPr>
            <a:spLocks noChangeArrowheads="1"/>
          </p:cNvSpPr>
          <p:nvPr/>
        </p:nvSpPr>
        <p:spPr bwMode="auto">
          <a:xfrm>
            <a:off x="571391" y="2968970"/>
            <a:ext cx="23807848" cy="99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50000"/>
              </a:lnSpc>
              <a:spcBef>
                <a:spcPct val="20000"/>
              </a:spcBef>
              <a:buClr>
                <a:srgbClr val="FF0000"/>
              </a:buClr>
              <a:buSzPct val="80000"/>
              <a:buFont typeface="Wingdings" pitchFamily="2" charset="2"/>
              <a:buChar char="p"/>
            </a:pPr>
            <a:r>
              <a:rPr lang="zh-CN" altLang="en-US" sz="6700" dirty="0">
                <a:ea typeface="楷体_GB2312" pitchFamily="49" charset="-122"/>
              </a:rPr>
              <a:t>热敏电阻是由</a:t>
            </a:r>
            <a:r>
              <a:rPr lang="zh-CN" altLang="en-US" sz="6700" dirty="0">
                <a:solidFill>
                  <a:srgbClr val="FF0000"/>
                </a:solidFill>
                <a:ea typeface="楷体_GB2312" pitchFamily="49" charset="-122"/>
              </a:rPr>
              <a:t>锰、镍、钴的氧化物</a:t>
            </a:r>
            <a:r>
              <a:rPr lang="zh-CN" altLang="en-US" sz="6700" dirty="0">
                <a:ea typeface="楷体_GB2312" pitchFamily="49" charset="-122"/>
              </a:rPr>
              <a:t>混合后烧结而成。</a:t>
            </a:r>
          </a:p>
          <a:p>
            <a:pPr marL="816342" indent="-816342" algn="just">
              <a:lnSpc>
                <a:spcPct val="150000"/>
              </a:lnSpc>
              <a:spcBef>
                <a:spcPct val="20000"/>
              </a:spcBef>
              <a:buClr>
                <a:srgbClr val="FF0000"/>
              </a:buClr>
              <a:buSzPct val="80000"/>
            </a:pPr>
            <a:r>
              <a:rPr lang="zh-CN" altLang="en-US" dirty="0"/>
              <a:t> </a:t>
            </a:r>
            <a:r>
              <a:rPr lang="en-US" altLang="zh-CN" sz="6700" dirty="0">
                <a:solidFill>
                  <a:schemeClr val="hlink"/>
                </a:solidFill>
                <a:ea typeface="楷体_GB2312" pitchFamily="49" charset="-122"/>
              </a:rPr>
              <a:t>Q</a:t>
            </a:r>
            <a:r>
              <a:rPr lang="zh-CN" altLang="en-US" sz="6700" dirty="0">
                <a:solidFill>
                  <a:schemeClr val="hlink"/>
                </a:solidFill>
                <a:ea typeface="楷体_GB2312" pitchFamily="49" charset="-122"/>
              </a:rPr>
              <a:t>：同热敏电阻温度传感器有何区别呢？</a:t>
            </a:r>
          </a:p>
          <a:p>
            <a:pPr marL="816342" indent="-816342" algn="just">
              <a:spcBef>
                <a:spcPct val="20000"/>
              </a:spcBef>
              <a:buClr>
                <a:srgbClr val="FF0000"/>
              </a:buClr>
              <a:buSzPct val="80000"/>
              <a:buFont typeface="Wingdings" pitchFamily="2" charset="2"/>
              <a:buChar char="p"/>
            </a:pPr>
            <a:r>
              <a:rPr lang="zh-CN" altLang="en-US" sz="6700" dirty="0">
                <a:ea typeface="楷体_GB2312" pitchFamily="49" charset="-122"/>
              </a:rPr>
              <a:t>热敏电阻一般制成薄片状，当红外辐射照射在热敏电阻片上，其温度升高，电阻值减小。测量热敏电阻值变化的大小，即可得知入射红外辐射的强弱，从而可以判断产生红外辐射物体的温度。</a:t>
            </a:r>
          </a:p>
          <a:p>
            <a:pPr marL="816342" indent="-816342" algn="just">
              <a:lnSpc>
                <a:spcPct val="150000"/>
              </a:lnSpc>
              <a:spcBef>
                <a:spcPct val="20000"/>
              </a:spcBef>
              <a:buClr>
                <a:srgbClr val="FF0000"/>
              </a:buClr>
              <a:buSzPct val="80000"/>
              <a:buFont typeface="Wingdings" pitchFamily="2" charset="2"/>
              <a:buChar char="p"/>
            </a:pPr>
            <a:r>
              <a:rPr lang="zh-CN" altLang="en-US" sz="6700" i="1" dirty="0">
                <a:solidFill>
                  <a:srgbClr val="FF0000"/>
                </a:solidFill>
                <a:ea typeface="楷体_GB2312" pitchFamily="49" charset="-122"/>
              </a:rPr>
              <a:t>热敏电阻型红外传感器</a:t>
            </a:r>
            <a:r>
              <a:rPr lang="zh-CN" altLang="en-US" sz="6700" dirty="0">
                <a:ea typeface="楷体_GB2312" pitchFamily="49" charset="-122"/>
              </a:rPr>
              <a:t>结构如下图所示。</a:t>
            </a:r>
          </a:p>
        </p:txBody>
      </p:sp>
    </p:spTree>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9"/>
          <p:cNvSpPr>
            <a:spLocks noChangeArrowheads="1"/>
          </p:cNvSpPr>
          <p:nvPr/>
        </p:nvSpPr>
        <p:spPr bwMode="auto">
          <a:xfrm>
            <a:off x="1659143" y="9595961"/>
            <a:ext cx="8418457" cy="246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pPr algn="ctr"/>
            <a:r>
              <a:rPr lang="zh-CN" altLang="en-US" sz="5700">
                <a:latin typeface="华文隶书" pitchFamily="2" charset="-122"/>
                <a:ea typeface="华文隶书" pitchFamily="2" charset="-122"/>
              </a:rPr>
              <a:t>热敏电阻型</a:t>
            </a:r>
            <a:br>
              <a:rPr lang="zh-CN" altLang="en-US" sz="5700">
                <a:latin typeface="华文隶书" pitchFamily="2" charset="-122"/>
                <a:ea typeface="华文隶书" pitchFamily="2" charset="-122"/>
              </a:rPr>
            </a:br>
            <a:r>
              <a:rPr lang="zh-CN" altLang="en-US" sz="5700">
                <a:latin typeface="华文隶书" pitchFamily="2" charset="-122"/>
                <a:ea typeface="华文隶书" pitchFamily="2" charset="-122"/>
              </a:rPr>
              <a:t>红外传感器结构</a:t>
            </a:r>
          </a:p>
        </p:txBody>
      </p:sp>
      <p:sp>
        <p:nvSpPr>
          <p:cNvPr id="1028" name="Rectangle 11"/>
          <p:cNvSpPr>
            <a:spLocks noChangeArrowheads="1"/>
          </p:cNvSpPr>
          <p:nvPr/>
        </p:nvSpPr>
        <p:spPr bwMode="auto">
          <a:xfrm>
            <a:off x="11423537" y="2826077"/>
            <a:ext cx="11728274" cy="893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30000"/>
              </a:lnSpc>
              <a:spcBef>
                <a:spcPct val="20000"/>
              </a:spcBef>
              <a:buClr>
                <a:srgbClr val="FF0000"/>
              </a:buClr>
              <a:buSzPct val="70000"/>
              <a:buFont typeface="Wingdings" pitchFamily="2" charset="2"/>
              <a:buChar char="p"/>
            </a:pPr>
            <a:r>
              <a:rPr lang="zh-CN" altLang="en-US" sz="5700">
                <a:ea typeface="楷体_GB2312" pitchFamily="49" charset="-122"/>
              </a:rPr>
              <a:t>热敏电阻型红外传感器由锰、镍、钴的氧化物混合后烧结而制成。</a:t>
            </a:r>
          </a:p>
          <a:p>
            <a:pPr marL="816342" indent="-816342" algn="just">
              <a:lnSpc>
                <a:spcPct val="130000"/>
              </a:lnSpc>
              <a:spcBef>
                <a:spcPct val="20000"/>
              </a:spcBef>
              <a:buClr>
                <a:srgbClr val="FF0000"/>
              </a:buClr>
              <a:buSzPct val="70000"/>
              <a:buFont typeface="Wingdings" pitchFamily="2" charset="2"/>
              <a:buChar char="p"/>
            </a:pPr>
            <a:r>
              <a:rPr lang="zh-CN" altLang="en-US" sz="5700">
                <a:ea typeface="楷体_GB2312" pitchFamily="49" charset="-122"/>
              </a:rPr>
              <a:t>热敏电阻一般制成薄片状，当红外辐射照射在热敏电阻上时，其温度升高、内部粒子的无规律运动加剧、自由电子的数目随温度升高而增加、电阻减小。</a:t>
            </a:r>
          </a:p>
        </p:txBody>
      </p:sp>
      <p:sp>
        <p:nvSpPr>
          <p:cNvPr id="1029" name="Rectangle 6"/>
          <p:cNvSpPr>
            <a:spLocks noChangeArrowheads="1"/>
          </p:cNvSpPr>
          <p:nvPr/>
        </p:nvSpPr>
        <p:spPr bwMode="auto">
          <a:xfrm>
            <a:off x="0" y="-771628"/>
            <a:ext cx="439698" cy="154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217691" tIns="108846" rIns="217691" bIns="108846" anchor="ctr">
            <a:spAutoFit/>
          </a:bodyPr>
          <a:lstStyle/>
          <a:p>
            <a:endParaRPr lang="zh-CN" altLang="en-US"/>
          </a:p>
        </p:txBody>
      </p:sp>
      <p:graphicFrame>
        <p:nvGraphicFramePr>
          <p:cNvPr id="1026" name="Object 5"/>
          <p:cNvGraphicFramePr>
            <a:graphicFrameLocks noChangeAspect="1"/>
          </p:cNvGraphicFramePr>
          <p:nvPr/>
        </p:nvGraphicFramePr>
        <p:xfrm>
          <a:off x="300509" y="4121627"/>
          <a:ext cx="11123027" cy="5042484"/>
        </p:xfrm>
        <a:graphic>
          <a:graphicData uri="http://schemas.openxmlformats.org/presentationml/2006/ole">
            <mc:AlternateContent xmlns:mc="http://schemas.openxmlformats.org/markup-compatibility/2006">
              <mc:Choice xmlns:v="urn:schemas-microsoft-com:vml" Requires="v">
                <p:oleObj spid="_x0000_s1049" name="Picture" r:id="rId3" imgW="2282952" imgH="1414272" progId="Word.Picture.8">
                  <p:embed/>
                </p:oleObj>
              </mc:Choice>
              <mc:Fallback>
                <p:oleObj name="Picture" r:id="rId3" imgW="2282952" imgH="1414272"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09" y="4121627"/>
                        <a:ext cx="11123027" cy="5042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a:xfrm>
            <a:off x="2" y="377870"/>
            <a:ext cx="13218119" cy="1041521"/>
          </a:xfrm>
        </p:spPr>
        <p:txBody>
          <a:bodyPr/>
          <a:lstStyle/>
          <a:p>
            <a:r>
              <a:rPr lang="zh-CN" altLang="en-US" sz="7100">
                <a:latin typeface="隶书" pitchFamily="49" charset="-122"/>
                <a:ea typeface="隶书" pitchFamily="49" charset="-122"/>
                <a:hlinkClick r:id="rId2" action="ppaction://hlinksldjump"/>
              </a:rPr>
              <a:t> （</a:t>
            </a:r>
            <a:r>
              <a:rPr lang="en-US" altLang="zh-CN" sz="7100">
                <a:latin typeface="隶书" pitchFamily="49" charset="-122"/>
                <a:ea typeface="隶书" pitchFamily="49" charset="-122"/>
                <a:hlinkClick r:id="rId2" action="ppaction://hlinksldjump"/>
              </a:rPr>
              <a:t>1.2</a:t>
            </a:r>
            <a:r>
              <a:rPr lang="zh-CN" altLang="en-US" sz="7100">
                <a:latin typeface="隶书" pitchFamily="49" charset="-122"/>
                <a:ea typeface="隶书" pitchFamily="49" charset="-122"/>
                <a:hlinkClick r:id="rId2" action="ppaction://hlinksldjump"/>
              </a:rPr>
              <a:t>）热电偶型传感器</a:t>
            </a:r>
            <a:endParaRPr lang="zh-CN" altLang="en-US" sz="7100">
              <a:latin typeface="隶书" pitchFamily="49" charset="-122"/>
              <a:ea typeface="隶书" pitchFamily="49" charset="-122"/>
            </a:endParaRPr>
          </a:p>
        </p:txBody>
      </p:sp>
      <p:sp>
        <p:nvSpPr>
          <p:cNvPr id="30723" name="Rectangle 3"/>
          <p:cNvSpPr>
            <a:spLocks noGrp="1" noRot="1" noChangeArrowheads="1"/>
          </p:cNvSpPr>
          <p:nvPr>
            <p:ph idx="1"/>
          </p:nvPr>
        </p:nvSpPr>
        <p:spPr>
          <a:xfrm>
            <a:off x="478276" y="2537119"/>
            <a:ext cx="22897861" cy="9688046"/>
          </a:xfrm>
        </p:spPr>
        <p:txBody>
          <a:bodyPr/>
          <a:lstStyle/>
          <a:p>
            <a:pPr algn="just">
              <a:lnSpc>
                <a:spcPct val="120000"/>
              </a:lnSpc>
            </a:pPr>
            <a:r>
              <a:rPr lang="zh-CN" altLang="en-US" sz="5700" b="1">
                <a:solidFill>
                  <a:schemeClr val="hlink"/>
                </a:solidFill>
              </a:rPr>
              <a:t>材料</a:t>
            </a:r>
            <a:r>
              <a:rPr lang="zh-CN" altLang="en-US" sz="5700" b="1"/>
              <a:t>：</a:t>
            </a:r>
            <a:r>
              <a:rPr lang="zh-CN" altLang="en-US" sz="5700" b="1" i="1" u="sng"/>
              <a:t>热电偶</a:t>
            </a:r>
            <a:r>
              <a:rPr lang="zh-CN" altLang="en-US" sz="5700" b="1"/>
              <a:t>是由</a:t>
            </a:r>
            <a:r>
              <a:rPr lang="zh-CN" altLang="en-US" sz="5700" b="1">
                <a:solidFill>
                  <a:schemeClr val="hlink"/>
                </a:solidFill>
              </a:rPr>
              <a:t>热电功率差别较大</a:t>
            </a:r>
            <a:r>
              <a:rPr lang="zh-CN" altLang="en-US" sz="5700" b="1"/>
              <a:t>的两种金属材料（如铋</a:t>
            </a:r>
            <a:r>
              <a:rPr lang="en-US" altLang="zh-CN" sz="5700" b="1"/>
              <a:t>/</a:t>
            </a:r>
            <a:r>
              <a:rPr lang="zh-CN" altLang="en-US" sz="5700" b="1"/>
              <a:t>银、铜</a:t>
            </a:r>
            <a:r>
              <a:rPr lang="en-US" altLang="zh-CN" sz="5700" b="1"/>
              <a:t>/</a:t>
            </a:r>
            <a:r>
              <a:rPr lang="zh-CN" altLang="en-US" sz="5700" b="1"/>
              <a:t>康铜、铋</a:t>
            </a:r>
            <a:r>
              <a:rPr lang="en-US" altLang="zh-CN" sz="5700" b="1"/>
              <a:t>/</a:t>
            </a:r>
            <a:r>
              <a:rPr lang="zh-CN" altLang="en-US" sz="5700" b="1"/>
              <a:t>铋锡合金等）构成。</a:t>
            </a:r>
          </a:p>
          <a:p>
            <a:pPr algn="just">
              <a:lnSpc>
                <a:spcPct val="120000"/>
              </a:lnSpc>
            </a:pPr>
            <a:r>
              <a:rPr lang="zh-CN" altLang="en-US" sz="5700" b="1">
                <a:solidFill>
                  <a:schemeClr val="hlink"/>
                </a:solidFill>
              </a:rPr>
              <a:t>原理</a:t>
            </a:r>
            <a:r>
              <a:rPr lang="zh-CN" altLang="en-US" sz="5700" b="1"/>
              <a:t>：当红外辐射入射到热电偶回路的测温接点上时，该接点温度升高，而另一个没有被红外辐射辐照的接点处于较低的温度，此时，在闭合回路中将产生温差电流，同时回路中产生温差电势。温差电势的大小，反映了接点吸收红外辐射的强弱。</a:t>
            </a:r>
          </a:p>
          <a:p>
            <a:pPr algn="just">
              <a:lnSpc>
                <a:spcPct val="120000"/>
              </a:lnSpc>
            </a:pPr>
            <a:r>
              <a:rPr lang="zh-CN" altLang="en-US" sz="5700" b="1">
                <a:solidFill>
                  <a:schemeClr val="hlink"/>
                </a:solidFill>
              </a:rPr>
              <a:t>利用温差电势现象制成的红外传感器称为热电偶型红外传感器</a:t>
            </a:r>
            <a:r>
              <a:rPr lang="zh-CN" altLang="en-US" sz="5700" b="1"/>
              <a:t>，因其时间常数较大，响应时间较长，动态特性较差，调制频率应限制在10 </a:t>
            </a:r>
            <a:r>
              <a:rPr lang="en-US" altLang="zh-CN" sz="5700" b="1"/>
              <a:t>Hz</a:t>
            </a:r>
            <a:r>
              <a:rPr lang="zh-CN" altLang="en-US" sz="5700" b="1"/>
              <a:t>以下。</a:t>
            </a:r>
          </a:p>
          <a:p>
            <a:pPr algn="just">
              <a:buFont typeface="Wingdings" pitchFamily="2" charset="2"/>
              <a:buNone/>
            </a:pPr>
            <a:endParaRPr lang="zh-CN" altLang="en-US" sz="5700" b="1"/>
          </a:p>
        </p:txBody>
      </p:sp>
    </p:spTree>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2" y="377870"/>
            <a:ext cx="13218119" cy="1041521"/>
          </a:xfrm>
        </p:spPr>
        <p:txBody>
          <a:bodyPr/>
          <a:lstStyle/>
          <a:p>
            <a:r>
              <a:rPr lang="zh-CN" altLang="en-US" sz="7100">
                <a:latin typeface="隶书" pitchFamily="49" charset="-122"/>
                <a:ea typeface="隶书" pitchFamily="49" charset="-122"/>
                <a:hlinkClick r:id="rId2" action="ppaction://hlinksldjump"/>
              </a:rPr>
              <a:t> （2）热电偶型传感器</a:t>
            </a:r>
            <a:endParaRPr lang="zh-CN" altLang="en-US" sz="7100">
              <a:latin typeface="隶书" pitchFamily="49" charset="-122"/>
              <a:ea typeface="隶书" pitchFamily="49" charset="-122"/>
            </a:endParaRPr>
          </a:p>
        </p:txBody>
      </p:sp>
      <p:sp>
        <p:nvSpPr>
          <p:cNvPr id="31747" name="Rectangle 3"/>
          <p:cNvSpPr>
            <a:spLocks noGrp="1" noRot="1" noChangeArrowheads="1"/>
          </p:cNvSpPr>
          <p:nvPr>
            <p:ph idx="1"/>
          </p:nvPr>
        </p:nvSpPr>
        <p:spPr>
          <a:xfrm>
            <a:off x="287812" y="1962378"/>
            <a:ext cx="22897861" cy="9688048"/>
          </a:xfrm>
        </p:spPr>
        <p:txBody>
          <a:bodyPr/>
          <a:lstStyle/>
          <a:p>
            <a:pPr algn="just">
              <a:buFont typeface="Wingdings" pitchFamily="2" charset="2"/>
              <a:buNone/>
            </a:pPr>
            <a:endParaRPr lang="zh-CN" altLang="en-US" sz="5700" b="1"/>
          </a:p>
          <a:p>
            <a:pPr algn="just"/>
            <a:r>
              <a:rPr lang="zh-CN" altLang="en-US" sz="5700" b="1"/>
              <a:t>在实际应用中，往往将</a:t>
            </a:r>
            <a:r>
              <a:rPr lang="zh-CN" altLang="en-US" sz="5700" b="1" u="sng"/>
              <a:t>几个热电偶串联起来组成</a:t>
            </a:r>
            <a:r>
              <a:rPr lang="zh-CN" altLang="en-US" sz="5700" b="1" u="sng">
                <a:solidFill>
                  <a:schemeClr val="hlink"/>
                </a:solidFill>
              </a:rPr>
              <a:t>热电堆</a:t>
            </a:r>
            <a:r>
              <a:rPr lang="zh-CN" altLang="en-US" sz="5700" b="1"/>
              <a:t>来检测红外辐射的强弱。</a:t>
            </a: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061" y="5274286"/>
            <a:ext cx="10750567" cy="636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79" y="6703202"/>
            <a:ext cx="8253388" cy="4934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8"/>
          <p:cNvSpPr>
            <a:spLocks noChangeArrowheads="1"/>
          </p:cNvSpPr>
          <p:nvPr/>
        </p:nvSpPr>
        <p:spPr bwMode="auto">
          <a:xfrm>
            <a:off x="1362867" y="3835844"/>
            <a:ext cx="17928898" cy="17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zh-CN" altLang="en-US" sz="7600">
                <a:solidFill>
                  <a:schemeClr val="hlink"/>
                </a:solidFill>
              </a:rPr>
              <a:t>（</a:t>
            </a:r>
            <a:r>
              <a:rPr lang="en-US" altLang="zh-CN" sz="7600">
                <a:solidFill>
                  <a:schemeClr val="hlink"/>
                </a:solidFill>
              </a:rPr>
              <a:t>1.3</a:t>
            </a:r>
            <a:r>
              <a:rPr lang="zh-CN" altLang="en-US" sz="7600">
                <a:solidFill>
                  <a:schemeClr val="hlink"/>
                </a:solidFill>
              </a:rPr>
              <a:t>）高莱气动型传感器（了解）</a:t>
            </a:r>
          </a:p>
        </p:txBody>
      </p:sp>
      <p:sp>
        <p:nvSpPr>
          <p:cNvPr id="32771" name="Rectangle 9"/>
          <p:cNvSpPr>
            <a:spLocks noChangeArrowheads="1"/>
          </p:cNvSpPr>
          <p:nvPr/>
        </p:nvSpPr>
        <p:spPr bwMode="auto">
          <a:xfrm>
            <a:off x="9311514" y="5706136"/>
            <a:ext cx="6331830" cy="487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200000"/>
              </a:lnSpc>
              <a:spcBef>
                <a:spcPct val="20000"/>
              </a:spcBef>
              <a:buClr>
                <a:srgbClr val="FF0000"/>
              </a:buClr>
              <a:buSzPct val="80000"/>
              <a:buFont typeface="Wingdings" pitchFamily="2" charset="2"/>
              <a:buChar char="p"/>
            </a:pPr>
            <a:r>
              <a:rPr lang="en-US" altLang="zh-CN"/>
              <a:t> </a:t>
            </a:r>
            <a:r>
              <a:rPr lang="zh-CN" altLang="en-US"/>
              <a:t>结 构</a:t>
            </a:r>
          </a:p>
          <a:p>
            <a:pPr marL="816342" indent="-816342" algn="just">
              <a:lnSpc>
                <a:spcPct val="200000"/>
              </a:lnSpc>
              <a:spcBef>
                <a:spcPct val="20000"/>
              </a:spcBef>
              <a:buClr>
                <a:srgbClr val="FF0000"/>
              </a:buClr>
              <a:buSzPct val="80000"/>
              <a:buFont typeface="Wingdings" pitchFamily="2" charset="2"/>
              <a:buChar char="p"/>
            </a:pPr>
            <a:r>
              <a:rPr lang="zh-CN" altLang="en-US"/>
              <a:t> 原 理</a:t>
            </a: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
          <p:cNvSpPr>
            <a:spLocks noChangeArrowheads="1"/>
          </p:cNvSpPr>
          <p:nvPr/>
        </p:nvSpPr>
        <p:spPr bwMode="auto">
          <a:xfrm>
            <a:off x="2285554" y="428677"/>
            <a:ext cx="15000003" cy="9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zh-CN" altLang="en-US" sz="7600">
                <a:solidFill>
                  <a:schemeClr val="hlink"/>
                </a:solidFill>
                <a:ea typeface="华文新魏" pitchFamily="2" charset="-122"/>
              </a:rPr>
              <a:t>高莱气动型传感器结构</a:t>
            </a:r>
          </a:p>
        </p:txBody>
      </p:sp>
      <p:sp>
        <p:nvSpPr>
          <p:cNvPr id="33795" name="Rectangle 11"/>
          <p:cNvSpPr>
            <a:spLocks noChangeArrowheads="1"/>
          </p:cNvSpPr>
          <p:nvPr/>
        </p:nvSpPr>
        <p:spPr bwMode="auto">
          <a:xfrm>
            <a:off x="287812" y="2105270"/>
            <a:ext cx="23236461" cy="400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spcBef>
                <a:spcPct val="20000"/>
              </a:spcBef>
              <a:buClr>
                <a:srgbClr val="FF0000"/>
              </a:buClr>
              <a:buSzPct val="70000"/>
              <a:buFont typeface="Wingdings" pitchFamily="2" charset="2"/>
              <a:buChar char="Ø"/>
            </a:pPr>
            <a:r>
              <a:rPr lang="zh-CN" altLang="en-US" sz="5700">
                <a:latin typeface="楷体_GB2312" pitchFamily="49" charset="-122"/>
                <a:ea typeface="楷体_GB2312" pitchFamily="49" charset="-122"/>
              </a:rPr>
              <a:t>它有一个气室，以一个小管道与一块柔性薄片相连。薄片的背向管道一面是反射镜。气室的前面附有吸收膜</a:t>
            </a:r>
            <a:r>
              <a:rPr lang="en-US" altLang="zh-CN" sz="5700">
                <a:latin typeface="楷体_GB2312" pitchFamily="49" charset="-122"/>
                <a:ea typeface="楷体_GB2312" pitchFamily="49" charset="-122"/>
              </a:rPr>
              <a:t>,</a:t>
            </a:r>
            <a:r>
              <a:rPr lang="zh-CN" altLang="en-US" sz="5700">
                <a:latin typeface="楷体_GB2312" pitchFamily="49" charset="-122"/>
                <a:ea typeface="楷体_GB2312" pitchFamily="49" charset="-122"/>
              </a:rPr>
              <a:t>它是</a:t>
            </a:r>
            <a:r>
              <a:rPr lang="zh-CN" altLang="en-US" sz="5700">
                <a:solidFill>
                  <a:schemeClr val="hlink"/>
                </a:solidFill>
                <a:latin typeface="楷体_GB2312" pitchFamily="49" charset="-122"/>
                <a:ea typeface="楷体_GB2312" pitchFamily="49" charset="-122"/>
              </a:rPr>
              <a:t>低热容量</a:t>
            </a:r>
            <a:r>
              <a:rPr lang="en-US" altLang="zh-CN" sz="5700">
                <a:solidFill>
                  <a:schemeClr val="hlink"/>
                </a:solidFill>
                <a:latin typeface="楷体_GB2312" pitchFamily="49" charset="-122"/>
                <a:ea typeface="楷体_GB2312" pitchFamily="49" charset="-122"/>
              </a:rPr>
              <a:t>(</a:t>
            </a:r>
            <a:r>
              <a:rPr lang="zh-CN" altLang="en-US" sz="5700">
                <a:solidFill>
                  <a:schemeClr val="hlink"/>
                </a:solidFill>
                <a:latin typeface="楷体_GB2312" pitchFamily="49" charset="-122"/>
                <a:ea typeface="楷体_GB2312" pitchFamily="49" charset="-122"/>
              </a:rPr>
              <a:t>保证将吸收的热能传给气体</a:t>
            </a:r>
            <a:r>
              <a:rPr lang="en-US" altLang="zh-CN" sz="5700">
                <a:solidFill>
                  <a:schemeClr val="hlink"/>
                </a:solidFill>
                <a:latin typeface="楷体_GB2312" pitchFamily="49" charset="-122"/>
                <a:ea typeface="楷体_GB2312" pitchFamily="49" charset="-122"/>
              </a:rPr>
              <a:t>)</a:t>
            </a:r>
            <a:r>
              <a:rPr lang="zh-CN" altLang="en-US" sz="5700">
                <a:latin typeface="楷体_GB2312" pitchFamily="49" charset="-122"/>
                <a:ea typeface="楷体_GB2312" pitchFamily="49" charset="-122"/>
              </a:rPr>
              <a:t>的薄膜。</a:t>
            </a:r>
          </a:p>
          <a:p>
            <a:pPr marL="816342" indent="-816342" algn="just">
              <a:spcBef>
                <a:spcPct val="20000"/>
              </a:spcBef>
              <a:buClr>
                <a:srgbClr val="FF0000"/>
              </a:buClr>
              <a:buSzPct val="70000"/>
              <a:buFont typeface="Wingdings" pitchFamily="2" charset="2"/>
              <a:buChar char="Ø"/>
            </a:pPr>
            <a:r>
              <a:rPr lang="zh-CN" altLang="en-US" sz="5700">
                <a:latin typeface="楷体_GB2312" pitchFamily="49" charset="-122"/>
                <a:ea typeface="楷体_GB2312" pitchFamily="49" charset="-122"/>
              </a:rPr>
              <a:t>在室的另一边，一束可见光通过栅状光阑聚焦在柔镜上，经柔镜反射回来的栅状图像又经过栅状光阑投射到光电管上。</a:t>
            </a:r>
          </a:p>
        </p:txBody>
      </p:sp>
      <p:pic>
        <p:nvPicPr>
          <p:cNvPr id="33796"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536" y="7023477"/>
            <a:ext cx="16873019" cy="560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ChangeArrowheads="1"/>
          </p:cNvSpPr>
          <p:nvPr/>
        </p:nvSpPr>
        <p:spPr bwMode="auto">
          <a:xfrm>
            <a:off x="2" y="520761"/>
            <a:ext cx="14382057" cy="13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zh-CN" altLang="en-US" sz="4800">
                <a:solidFill>
                  <a:schemeClr val="hlink"/>
                </a:solidFill>
              </a:rPr>
              <a:t>高莱气动型传感器原理</a:t>
            </a:r>
          </a:p>
        </p:txBody>
      </p:sp>
      <p:sp>
        <p:nvSpPr>
          <p:cNvPr id="34819" name="Rectangle 10"/>
          <p:cNvSpPr>
            <a:spLocks noChangeArrowheads="1"/>
          </p:cNvSpPr>
          <p:nvPr/>
        </p:nvSpPr>
        <p:spPr bwMode="auto">
          <a:xfrm>
            <a:off x="668736" y="2683186"/>
            <a:ext cx="22347635" cy="936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30000"/>
              </a:lnSpc>
              <a:spcBef>
                <a:spcPct val="20000"/>
              </a:spcBef>
              <a:buClr>
                <a:srgbClr val="FF0000"/>
              </a:buClr>
              <a:buSzPct val="75000"/>
              <a:buFont typeface="Wingdings" pitchFamily="2" charset="2"/>
              <a:buChar char="p"/>
            </a:pPr>
            <a:r>
              <a:rPr lang="zh-CN" altLang="en-US" sz="4800" u="sng">
                <a:ea typeface="楷体_GB2312" pitchFamily="49" charset="-122"/>
              </a:rPr>
              <a:t>高莱气动型传感器是利用气体吸收红外辐射后，温度升高，体积增大的特性，来反映红外辐射的强弱。</a:t>
            </a:r>
            <a:endParaRPr lang="zh-CN" altLang="en-US" sz="4800">
              <a:ea typeface="楷体_GB2312" pitchFamily="49" charset="-122"/>
            </a:endParaRPr>
          </a:p>
          <a:p>
            <a:pPr marL="816342" indent="-816342" algn="just">
              <a:lnSpc>
                <a:spcPct val="130000"/>
              </a:lnSpc>
              <a:spcBef>
                <a:spcPct val="20000"/>
              </a:spcBef>
              <a:buClr>
                <a:srgbClr val="FF0000"/>
              </a:buClr>
              <a:buSzPct val="75000"/>
              <a:buFont typeface="Wingdings" pitchFamily="2" charset="2"/>
              <a:buChar char="p"/>
            </a:pPr>
            <a:r>
              <a:rPr lang="zh-CN" altLang="en-US" sz="4800">
                <a:ea typeface="楷体_GB2312" pitchFamily="49" charset="-122"/>
              </a:rPr>
              <a:t>红外辐射通过窗口入射到吸收膜上，</a:t>
            </a:r>
            <a:r>
              <a:rPr lang="zh-CN" altLang="en-US" sz="4800">
                <a:solidFill>
                  <a:srgbClr val="FF0000"/>
                </a:solidFill>
                <a:ea typeface="楷体_GB2312" pitchFamily="49" charset="-122"/>
              </a:rPr>
              <a:t>吸收膜将吸收的热能传给气体，</a:t>
            </a:r>
            <a:r>
              <a:rPr lang="zh-CN" altLang="en-US" sz="4800">
                <a:ea typeface="楷体_GB2312" pitchFamily="49" charset="-122"/>
              </a:rPr>
              <a:t>使气体温度升高气压增大，从而使柔镜移动。</a:t>
            </a:r>
          </a:p>
          <a:p>
            <a:pPr marL="816342" indent="-816342" algn="just">
              <a:lnSpc>
                <a:spcPct val="130000"/>
              </a:lnSpc>
              <a:spcBef>
                <a:spcPct val="20000"/>
              </a:spcBef>
              <a:buClr>
                <a:srgbClr val="FF0000"/>
              </a:buClr>
              <a:buSzPct val="75000"/>
              <a:buFont typeface="Wingdings" pitchFamily="2" charset="2"/>
              <a:buChar char="p"/>
            </a:pPr>
            <a:r>
              <a:rPr lang="zh-CN" altLang="en-US" sz="4800">
                <a:ea typeface="楷体_GB2312" pitchFamily="49" charset="-122"/>
              </a:rPr>
              <a:t>在室的另一边，一束可见光通过栅状光阑聚焦在柔镜上，经柔镜反射回来的栅状图像又经过栅状光阑投射到光电管上。</a:t>
            </a:r>
          </a:p>
          <a:p>
            <a:pPr marL="816342" indent="-816342" algn="just">
              <a:lnSpc>
                <a:spcPct val="130000"/>
              </a:lnSpc>
              <a:spcBef>
                <a:spcPct val="20000"/>
              </a:spcBef>
              <a:buClr>
                <a:srgbClr val="FF0000"/>
              </a:buClr>
              <a:buSzPct val="75000"/>
              <a:buFont typeface="Wingdings" pitchFamily="2" charset="2"/>
              <a:buChar char="p"/>
            </a:pPr>
            <a:r>
              <a:rPr lang="zh-CN" altLang="en-US" sz="4800">
                <a:ea typeface="楷体_GB2312" pitchFamily="49" charset="-122"/>
              </a:rPr>
              <a:t>当柔镜因压力变化而移动时，栅状图像与栅状光栏发生相对位移，使落到</a:t>
            </a:r>
            <a:r>
              <a:rPr lang="zh-CN" altLang="en-US" sz="4800">
                <a:solidFill>
                  <a:srgbClr val="FF0000"/>
                </a:solidFill>
                <a:ea typeface="楷体_GB2312" pitchFamily="49" charset="-122"/>
              </a:rPr>
              <a:t>光电管上的光量</a:t>
            </a:r>
            <a:r>
              <a:rPr lang="zh-CN" altLang="en-US" sz="4800">
                <a:ea typeface="楷体_GB2312" pitchFamily="49" charset="-122"/>
              </a:rPr>
              <a:t>发生改变，光电管的输出信号也发生改变。这个变化量就反映出入射红外辐射的强弱。这种传感器的恃点是灵敏度高，性能稳定。但响应时间长，结构复杂、强度较差，只适合于实验室内使用。</a:t>
            </a:r>
          </a:p>
        </p:txBody>
      </p:sp>
    </p:spTree>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97348" y="520760"/>
            <a:ext cx="17471790" cy="1082801"/>
          </a:xfrm>
        </p:spPr>
        <p:txBody>
          <a:bodyPr/>
          <a:lstStyle/>
          <a:p>
            <a:r>
              <a:rPr lang="zh-CN" altLang="en-US" sz="6700">
                <a:latin typeface="隶书" pitchFamily="49" charset="-122"/>
                <a:ea typeface="隶书" pitchFamily="49" charset="-122"/>
              </a:rPr>
              <a:t>（</a:t>
            </a:r>
            <a:r>
              <a:rPr lang="en-US" altLang="zh-CN" sz="6700">
                <a:latin typeface="隶书" pitchFamily="49" charset="-122"/>
                <a:ea typeface="隶书" pitchFamily="49" charset="-122"/>
              </a:rPr>
              <a:t>1.</a:t>
            </a:r>
            <a:r>
              <a:rPr lang="en-US" altLang="zh-CN" sz="6700">
                <a:latin typeface="隶书" pitchFamily="49" charset="-122"/>
                <a:ea typeface="隶书" pitchFamily="49" charset="-122"/>
                <a:hlinkClick r:id="rId2" action="ppaction://hlinksldjump"/>
              </a:rPr>
              <a:t>4</a:t>
            </a:r>
            <a:r>
              <a:rPr lang="zh-CN" altLang="en-US" sz="6700">
                <a:latin typeface="隶书" pitchFamily="49" charset="-122"/>
                <a:ea typeface="隶书" pitchFamily="49" charset="-122"/>
                <a:hlinkClick r:id="rId2" action="ppaction://hlinksldjump"/>
              </a:rPr>
              <a:t>）热释电型传感器</a:t>
            </a:r>
            <a:r>
              <a:rPr lang="zh-CN" altLang="en-US" sz="6700">
                <a:latin typeface="隶书" pitchFamily="49" charset="-122"/>
                <a:ea typeface="隶书" pitchFamily="49" charset="-122"/>
              </a:rPr>
              <a:t> </a:t>
            </a:r>
            <a:r>
              <a:rPr lang="en-US" altLang="zh-CN" sz="6700">
                <a:latin typeface="Times New Roman" pitchFamily="18" charset="0"/>
                <a:ea typeface="隶书" pitchFamily="49" charset="-122"/>
              </a:rPr>
              <a:t>(</a:t>
            </a:r>
            <a:r>
              <a:rPr lang="en-US" altLang="zh-CN" smtClean="0">
                <a:latin typeface="Times New Roman" pitchFamily="18" charset="0"/>
              </a:rPr>
              <a:t>pyroelectric</a:t>
            </a:r>
            <a:r>
              <a:rPr lang="en-US" altLang="zh-CN" sz="6700">
                <a:latin typeface="Times New Roman" pitchFamily="18" charset="0"/>
                <a:ea typeface="隶书" pitchFamily="49" charset="-122"/>
              </a:rPr>
              <a:t>)</a:t>
            </a:r>
          </a:p>
        </p:txBody>
      </p:sp>
      <p:sp>
        <p:nvSpPr>
          <p:cNvPr id="37891" name="Rectangle 3"/>
          <p:cNvSpPr>
            <a:spLocks noGrp="1" noRot="1" noChangeArrowheads="1"/>
          </p:cNvSpPr>
          <p:nvPr>
            <p:ph idx="1"/>
          </p:nvPr>
        </p:nvSpPr>
        <p:spPr>
          <a:xfrm>
            <a:off x="93117" y="2105270"/>
            <a:ext cx="23900966" cy="10224684"/>
          </a:xfrm>
        </p:spPr>
        <p:txBody>
          <a:bodyPr/>
          <a:lstStyle/>
          <a:p>
            <a:pPr algn="just">
              <a:lnSpc>
                <a:spcPct val="150000"/>
              </a:lnSpc>
            </a:pPr>
            <a:r>
              <a:rPr lang="zh-CN" altLang="en-US" sz="4800" b="1"/>
              <a:t>热释电型传感器用具有热释电效应的材料制作的敏感元件。</a:t>
            </a:r>
          </a:p>
          <a:p>
            <a:pPr algn="just">
              <a:lnSpc>
                <a:spcPct val="150000"/>
              </a:lnSpc>
            </a:pPr>
            <a:r>
              <a:rPr lang="zh-CN" altLang="en-US" sz="4800" b="1"/>
              <a:t>热释电材料是一种具有</a:t>
            </a:r>
            <a:r>
              <a:rPr lang="zh-CN" altLang="en-US" sz="4800" b="1">
                <a:solidFill>
                  <a:schemeClr val="hlink"/>
                </a:solidFill>
              </a:rPr>
              <a:t>自发极化特性</a:t>
            </a:r>
            <a:r>
              <a:rPr lang="zh-CN" altLang="en-US" sz="4800" b="1"/>
              <a:t>的晶体材料。</a:t>
            </a:r>
          </a:p>
          <a:p>
            <a:pPr algn="just">
              <a:lnSpc>
                <a:spcPct val="150000"/>
              </a:lnSpc>
            </a:pPr>
            <a:r>
              <a:rPr lang="zh-CN" altLang="en-US" sz="4800" b="1"/>
              <a:t>自发极化是指由于物质本身的结构在某个方向上</a:t>
            </a:r>
            <a:r>
              <a:rPr lang="zh-CN" altLang="en-US" sz="4800" b="1">
                <a:solidFill>
                  <a:schemeClr val="hlink"/>
                </a:solidFill>
              </a:rPr>
              <a:t>正负电荷中心不重合</a:t>
            </a:r>
            <a:r>
              <a:rPr lang="zh-CN" altLang="en-US" sz="4800" b="1"/>
              <a:t>而固有的极化。一般情况下，晶体自发极化所产生的表面束缚电荷被吸附在晶体表面上的自由电荷所屏蔽；</a:t>
            </a:r>
            <a:r>
              <a:rPr lang="zh-CN" altLang="en-US" sz="4800" b="1">
                <a:solidFill>
                  <a:schemeClr val="hlink"/>
                </a:solidFill>
              </a:rPr>
              <a:t>当温度变化时，自发极化发生改变，从而释放出表面吸附的部分电荷</a:t>
            </a:r>
            <a:r>
              <a:rPr lang="zh-CN" altLang="en-US" sz="4800" b="1"/>
              <a:t>。</a:t>
            </a:r>
            <a:r>
              <a:rPr lang="zh-CN" altLang="en-US" sz="4800"/>
              <a:t> </a:t>
            </a:r>
            <a:endParaRPr lang="zh-CN" altLang="en-US" sz="4800" b="1"/>
          </a:p>
        </p:txBody>
      </p:sp>
      <p:pic>
        <p:nvPicPr>
          <p:cNvPr id="35844"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094" y="8154344"/>
            <a:ext cx="12871054" cy="417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F3B131A5-4899-4710-9357-22C5F5EE47F2}" type="slidenum">
              <a:rPr lang="zh-CN" altLang="en-US" sz="3700">
                <a:solidFill>
                  <a:srgbClr val="F010A5"/>
                </a:solidFill>
              </a:rPr>
              <a:pPr algn="r"/>
              <a:t>3</a:t>
            </a:fld>
            <a:endParaRPr lang="en-US" altLang="zh-CN" sz="3700">
              <a:solidFill>
                <a:srgbClr val="F010A5"/>
              </a:solidFill>
            </a:endParaRPr>
          </a:p>
        </p:txBody>
      </p:sp>
      <p:sp>
        <p:nvSpPr>
          <p:cNvPr id="19459" name="内容占位符 2"/>
          <p:cNvSpPr>
            <a:spLocks noGrp="1"/>
          </p:cNvSpPr>
          <p:nvPr>
            <p:ph idx="1"/>
          </p:nvPr>
        </p:nvSpPr>
        <p:spPr>
          <a:xfrm>
            <a:off x="379438" y="2105269"/>
            <a:ext cx="22885303" cy="3091221"/>
          </a:xfrm>
        </p:spPr>
        <p:txBody>
          <a:bodyPr/>
          <a:lstStyle/>
          <a:p>
            <a:pPr eaLnBrk="1" hangingPunct="1">
              <a:lnSpc>
                <a:spcPct val="120000"/>
              </a:lnSpc>
              <a:spcBef>
                <a:spcPct val="0"/>
              </a:spcBef>
            </a:pPr>
            <a:r>
              <a:rPr lang="zh-CN" altLang="en-US" sz="6400" b="1">
                <a:solidFill>
                  <a:srgbClr val="0070C0"/>
                </a:solidFill>
                <a:latin typeface="Times New Roman" pitchFamily="18" charset="0"/>
                <a:ea typeface="黑体" pitchFamily="2" charset="-122"/>
              </a:rPr>
              <a:t>孙子曰</a:t>
            </a:r>
            <a:r>
              <a:rPr lang="en-US" altLang="zh-CN" sz="6400" b="1">
                <a:solidFill>
                  <a:srgbClr val="0070C0"/>
                </a:solidFill>
                <a:latin typeface="Times New Roman" pitchFamily="18" charset="0"/>
                <a:ea typeface="黑体" pitchFamily="2" charset="-122"/>
              </a:rPr>
              <a:t>,</a:t>
            </a:r>
            <a:r>
              <a:rPr lang="zh-CN" altLang="en-US" sz="6400" b="1">
                <a:solidFill>
                  <a:srgbClr val="0070C0"/>
                </a:solidFill>
                <a:latin typeface="Times New Roman" pitchFamily="18" charset="0"/>
                <a:ea typeface="黑体" pitchFamily="2" charset="-122"/>
              </a:rPr>
              <a:t>微乎微乎，至于无形；神乎神乎，至于无声。故能为敌之司命。</a:t>
            </a:r>
            <a:r>
              <a:rPr lang="zh-CN" altLang="en-US" sz="6400" b="1">
                <a:solidFill>
                  <a:srgbClr val="C00000"/>
                </a:solidFill>
                <a:latin typeface="Times New Roman" pitchFamily="18" charset="0"/>
                <a:ea typeface="黑体" pitchFamily="2" charset="-122"/>
              </a:rPr>
              <a:t>无形者隐身也</a:t>
            </a:r>
            <a:r>
              <a:rPr lang="en-US" altLang="zh-CN" sz="6400" b="1">
                <a:solidFill>
                  <a:srgbClr val="C00000"/>
                </a:solidFill>
                <a:latin typeface="Times New Roman" pitchFamily="18" charset="0"/>
                <a:ea typeface="黑体" pitchFamily="2" charset="-122"/>
              </a:rPr>
              <a:t>,</a:t>
            </a:r>
            <a:r>
              <a:rPr lang="zh-CN" altLang="en-US" sz="6400" b="1">
                <a:solidFill>
                  <a:srgbClr val="C00000"/>
                </a:solidFill>
                <a:latin typeface="Times New Roman" pitchFamily="18" charset="0"/>
                <a:ea typeface="黑体" pitchFamily="2" charset="-122"/>
              </a:rPr>
              <a:t>无声者静默也，当今制敌之道也</a:t>
            </a:r>
            <a:r>
              <a:rPr lang="en-US" altLang="zh-CN" sz="6400" b="1">
                <a:solidFill>
                  <a:srgbClr val="C00000"/>
                </a:solidFill>
                <a:latin typeface="Times New Roman" pitchFamily="18" charset="0"/>
                <a:ea typeface="黑体" pitchFamily="2" charset="-122"/>
              </a:rPr>
              <a:t>!</a:t>
            </a:r>
            <a:endParaRPr lang="zh-CN" altLang="en-US" sz="6400" b="1">
              <a:solidFill>
                <a:srgbClr val="C00000"/>
              </a:solidFill>
              <a:latin typeface="Times New Roman" pitchFamily="18" charset="0"/>
              <a:ea typeface="黑体" pitchFamily="2" charset="-122"/>
            </a:endParaRPr>
          </a:p>
        </p:txBody>
      </p:sp>
      <p:sp>
        <p:nvSpPr>
          <p:cNvPr id="19460" name="矩形 8"/>
          <p:cNvSpPr>
            <a:spLocks noChangeArrowheads="1"/>
          </p:cNvSpPr>
          <p:nvPr/>
        </p:nvSpPr>
        <p:spPr bwMode="auto">
          <a:xfrm>
            <a:off x="1054169" y="0"/>
            <a:ext cx="13340632"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F010A5"/>
                </a:solidFill>
                <a:latin typeface="黑体" pitchFamily="2" charset="-122"/>
                <a:ea typeface="黑体" pitchFamily="2" charset="-122"/>
              </a:rPr>
              <a:t>一、从人眼说起</a:t>
            </a:r>
            <a:endParaRPr lang="en-US" altLang="zh-CN" sz="8500">
              <a:solidFill>
                <a:srgbClr val="F010A5"/>
              </a:solidFill>
              <a:latin typeface="黑体" pitchFamily="2" charset="-122"/>
              <a:cs typeface="Times New Roman" pitchFamily="18" charset="0"/>
            </a:endParaRPr>
          </a:p>
        </p:txBody>
      </p:sp>
      <p:sp>
        <p:nvSpPr>
          <p:cNvPr id="19461" name="内容占位符 2"/>
          <p:cNvSpPr txBox="1">
            <a:spLocks/>
          </p:cNvSpPr>
          <p:nvPr/>
        </p:nvSpPr>
        <p:spPr bwMode="auto">
          <a:xfrm>
            <a:off x="811266" y="5490211"/>
            <a:ext cx="17281063" cy="730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marL="342900" indent="-342900">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lnSpc>
                <a:spcPct val="120000"/>
              </a:lnSpc>
              <a:buClr>
                <a:schemeClr val="hlink"/>
              </a:buClr>
              <a:buSzPct val="70000"/>
              <a:buFont typeface="Wingdings" pitchFamily="2" charset="2"/>
              <a:buChar char="v"/>
            </a:pPr>
            <a:r>
              <a:rPr lang="zh-CN" altLang="en-US" sz="5400">
                <a:latin typeface="Hei" pitchFamily="-84" charset="-122"/>
                <a:ea typeface="Hei" pitchFamily="-84" charset="-122"/>
              </a:rPr>
              <a:t>含义：</a:t>
            </a:r>
            <a:r>
              <a:rPr lang="zh-CN" altLang="en-US" sz="5400">
                <a:solidFill>
                  <a:srgbClr val="C00000"/>
                </a:solidFill>
                <a:latin typeface="Hei" pitchFamily="-84" charset="-122"/>
                <a:ea typeface="Hei" pitchFamily="-84" charset="-122"/>
              </a:rPr>
              <a:t>用兵者要使兵无常形，</a:t>
            </a:r>
            <a:r>
              <a:rPr lang="zh-CN" altLang="en-US" sz="5400">
                <a:latin typeface="Hei" pitchFamily="-84" charset="-122"/>
                <a:ea typeface="Hei" pitchFamily="-84" charset="-122"/>
              </a:rPr>
              <a:t>类似于水无常势一样，</a:t>
            </a:r>
            <a:r>
              <a:rPr lang="zh-CN" altLang="en-US" sz="5400">
                <a:solidFill>
                  <a:srgbClr val="C00000"/>
                </a:solidFill>
                <a:latin typeface="Hei" pitchFamily="-84" charset="-122"/>
                <a:ea typeface="Hei" pitchFamily="-84" charset="-122"/>
              </a:rPr>
              <a:t>在任何时候都不能让敌人看出你的兵形、兵势</a:t>
            </a:r>
            <a:r>
              <a:rPr lang="zh-CN" altLang="en-US" sz="5400">
                <a:latin typeface="Hei" pitchFamily="-84" charset="-122"/>
                <a:ea typeface="Hei" pitchFamily="-84" charset="-122"/>
              </a:rPr>
              <a:t>。实有势而敌观则无势，实有形而敌观则无形，敌人看不出你的意图你才能把敌人送去见司命（司命是传说中掌管死亡的神），最高境界就是要形人而我无形。</a:t>
            </a:r>
            <a:endParaRPr kumimoji="1" lang="zh-CN" altLang="en-US" sz="5400">
              <a:solidFill>
                <a:srgbClr val="0070C0"/>
              </a:solidFill>
              <a:latin typeface="Hei" pitchFamily="-84" charset="-122"/>
              <a:ea typeface="Hei" pitchFamily="-84" charset="-122"/>
            </a:endParaRPr>
          </a:p>
        </p:txBody>
      </p:sp>
      <p:pic>
        <p:nvPicPr>
          <p:cNvPr id="8207" name="Picture 15" descr="http://t11.baidu.com/it/u=3258476749,244859487&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8002" y="5779169"/>
            <a:ext cx="5586776" cy="417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461408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07"/>
                                        </p:tgtEl>
                                        <p:attrNameLst>
                                          <p:attrName>style.visibility</p:attrName>
                                        </p:attrNameLst>
                                      </p:cBhvr>
                                      <p:to>
                                        <p:strVal val="visible"/>
                                      </p:to>
                                    </p:set>
                                    <p:anim calcmode="lin" valueType="num">
                                      <p:cBhvr additive="base">
                                        <p:cTn id="7" dur="500" fill="hold"/>
                                        <p:tgtEl>
                                          <p:spTgt spid="8207"/>
                                        </p:tgtEl>
                                        <p:attrNameLst>
                                          <p:attrName>ppt_x</p:attrName>
                                        </p:attrNameLst>
                                      </p:cBhvr>
                                      <p:tavLst>
                                        <p:tav tm="0">
                                          <p:val>
                                            <p:strVal val="#ppt_x"/>
                                          </p:val>
                                        </p:tav>
                                        <p:tav tm="100000">
                                          <p:val>
                                            <p:strVal val="#ppt_x"/>
                                          </p:val>
                                        </p:tav>
                                      </p:tavLst>
                                    </p:anim>
                                    <p:anim calcmode="lin" valueType="num">
                                      <p:cBhvr additive="base">
                                        <p:cTn id="8" dur="500" fill="hold"/>
                                        <p:tgtEl>
                                          <p:spTgt spid="8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2" y="520761"/>
            <a:ext cx="13184259" cy="1009767"/>
          </a:xfrm>
        </p:spPr>
        <p:txBody>
          <a:bodyPr/>
          <a:lstStyle/>
          <a:p>
            <a:r>
              <a:rPr lang="zh-CN" altLang="en-US" sz="6700" b="0">
                <a:latin typeface="隶书" pitchFamily="49" charset="-122"/>
                <a:ea typeface="隶书" pitchFamily="49" charset="-122"/>
              </a:rPr>
              <a:t>热释电型传感器原理</a:t>
            </a:r>
          </a:p>
        </p:txBody>
      </p:sp>
      <p:sp>
        <p:nvSpPr>
          <p:cNvPr id="36867" name="Rectangle 3"/>
          <p:cNvSpPr>
            <a:spLocks noGrp="1" noRot="1" noChangeArrowheads="1"/>
          </p:cNvSpPr>
          <p:nvPr>
            <p:ph idx="1"/>
          </p:nvPr>
        </p:nvSpPr>
        <p:spPr>
          <a:xfrm>
            <a:off x="287810" y="2394227"/>
            <a:ext cx="23130650" cy="9348282"/>
          </a:xfrm>
        </p:spPr>
        <p:txBody>
          <a:bodyPr/>
          <a:lstStyle/>
          <a:p>
            <a:pPr algn="just">
              <a:lnSpc>
                <a:spcPct val="125000"/>
              </a:lnSpc>
              <a:buFont typeface="Wingdings" pitchFamily="2" charset="2"/>
              <a:buChar char="Ø"/>
            </a:pPr>
            <a:r>
              <a:rPr lang="zh-CN" altLang="en-US" sz="6700"/>
              <a:t> </a:t>
            </a:r>
            <a:r>
              <a:rPr lang="zh-CN" altLang="en-US" sz="6700" b="1"/>
              <a:t>当红外辐射照射到已经极化的铁电体薄片表面上时，引起</a:t>
            </a:r>
            <a:r>
              <a:rPr lang="zh-CN" altLang="en-US" sz="6700" b="1">
                <a:solidFill>
                  <a:schemeClr val="hlink"/>
                </a:solidFill>
              </a:rPr>
              <a:t>薄片温度升高，使其极化强度降低（热运动加剧，破坏了极化）</a:t>
            </a:r>
            <a:r>
              <a:rPr lang="zh-CN" altLang="en-US" sz="6700" b="1"/>
              <a:t>、表面电荷减少，这相当于释放一部分电荷，所以叫</a:t>
            </a:r>
            <a:r>
              <a:rPr lang="zh-CN" altLang="en-US" sz="6700" b="1">
                <a:solidFill>
                  <a:schemeClr val="hlink"/>
                </a:solidFill>
              </a:rPr>
              <a:t>热释电</a:t>
            </a:r>
            <a:r>
              <a:rPr lang="zh-CN" altLang="en-US" sz="6700" b="1"/>
              <a:t>型传感器。</a:t>
            </a:r>
          </a:p>
          <a:p>
            <a:pPr algn="just">
              <a:lnSpc>
                <a:spcPct val="125000"/>
              </a:lnSpc>
              <a:buFont typeface="Wingdings" pitchFamily="2" charset="2"/>
              <a:buChar char="Ø"/>
            </a:pPr>
            <a:r>
              <a:rPr lang="zh-CN" altLang="en-US" sz="6700" b="1"/>
              <a:t> 将负载电阻与铁电体薄片相连，则负载电阻上便产生一个电信号输出。</a:t>
            </a:r>
            <a:r>
              <a:rPr lang="zh-CN" altLang="en-US" sz="6700" b="1">
                <a:solidFill>
                  <a:srgbClr val="008000"/>
                </a:solidFill>
              </a:rPr>
              <a:t>输出信号的大小，取决于薄片温度变化的快慢，从而反映出入射的红外辐射的强弱。</a:t>
            </a:r>
            <a:r>
              <a:rPr lang="zh-CN" altLang="en-US" sz="6700" b="1"/>
              <a:t>由此可见，热释电型红外传感器的电压响应率正比于入射辐射变化的速率。</a:t>
            </a:r>
          </a:p>
        </p:txBody>
      </p:sp>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a:xfrm>
            <a:off x="863432" y="377870"/>
            <a:ext cx="9209934" cy="949434"/>
          </a:xfrm>
        </p:spPr>
        <p:txBody>
          <a:bodyPr/>
          <a:lstStyle/>
          <a:p>
            <a:r>
              <a:rPr lang="zh-CN" altLang="en-US" sz="8100">
                <a:latin typeface="隶书" pitchFamily="49" charset="-122"/>
                <a:ea typeface="隶书" pitchFamily="49" charset="-122"/>
              </a:rPr>
              <a:t>几点注意</a:t>
            </a:r>
          </a:p>
        </p:txBody>
      </p:sp>
      <p:sp>
        <p:nvSpPr>
          <p:cNvPr id="37891" name="Rectangle 3"/>
          <p:cNvSpPr>
            <a:spLocks noGrp="1" noRot="1" noChangeArrowheads="1"/>
          </p:cNvSpPr>
          <p:nvPr>
            <p:ph idx="1"/>
          </p:nvPr>
        </p:nvSpPr>
        <p:spPr>
          <a:xfrm>
            <a:off x="478276" y="2537120"/>
            <a:ext cx="23050231" cy="8929134"/>
          </a:xfrm>
        </p:spPr>
        <p:txBody>
          <a:bodyPr/>
          <a:lstStyle/>
          <a:p>
            <a:pPr algn="just">
              <a:lnSpc>
                <a:spcPct val="160000"/>
              </a:lnSpc>
            </a:pPr>
            <a:r>
              <a:rPr lang="zh-CN" altLang="en-US" sz="6700" b="1" u="sng"/>
              <a:t>当恒定的红外辐射照射在热释电传感器上时，传感器没有电信号输出；只有铁电体温度处于变化过程中，才有电信号输出。</a:t>
            </a:r>
          </a:p>
          <a:p>
            <a:pPr algn="just">
              <a:lnSpc>
                <a:spcPct val="160000"/>
              </a:lnSpc>
            </a:pPr>
            <a:r>
              <a:rPr lang="zh-CN" altLang="en-US" sz="6700" b="1" u="sng"/>
              <a:t>必须对红外辐射进行调制（或称斩光），使恒定的辐射变成交变辐射，不断引起传感器的温度变化，才能导致热释电产生，并输出交变的信号。</a:t>
            </a:r>
          </a:p>
        </p:txBody>
      </p:sp>
    </p:spTree>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78276" y="1539954"/>
            <a:ext cx="23422692" cy="1039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17691" tIns="108846" rIns="217691" bIns="108846" anchor="ctr">
            <a:spAutoFit/>
          </a:bodyPr>
          <a:lstStyle/>
          <a:p>
            <a:pPr eaLnBrk="0" hangingPunct="0">
              <a:lnSpc>
                <a:spcPct val="150000"/>
              </a:lnSpc>
            </a:pPr>
            <a:r>
              <a:rPr lang="zh-CN" altLang="en-US" sz="7100">
                <a:latin typeface="宋体" pitchFamily="2" charset="-122"/>
              </a:rPr>
              <a:t>热释电型与其它热敏型红外探测器的根本区别：</a:t>
            </a:r>
          </a:p>
          <a:p>
            <a:pPr eaLnBrk="0" hangingPunct="0">
              <a:lnSpc>
                <a:spcPct val="150000"/>
              </a:lnSpc>
              <a:buClr>
                <a:schemeClr val="hlink"/>
              </a:buClr>
              <a:buSzPct val="80000"/>
              <a:buFont typeface="Wingdings" pitchFamily="2" charset="2"/>
              <a:buChar char="Ø"/>
            </a:pPr>
            <a:r>
              <a:rPr lang="zh-CN" altLang="en-US" sz="7100">
                <a:latin typeface="宋体" pitchFamily="2" charset="-122"/>
              </a:rPr>
              <a:t> 后者利用响应元的温度升高值来测量</a:t>
            </a:r>
            <a:r>
              <a:rPr lang="zh-CN" altLang="en-US" sz="7100">
                <a:solidFill>
                  <a:schemeClr val="hlink"/>
                </a:solidFill>
                <a:latin typeface="宋体" pitchFamily="2" charset="-122"/>
              </a:rPr>
              <a:t>红外辐射</a:t>
            </a:r>
            <a:r>
              <a:rPr lang="zh-CN" altLang="en-US" sz="7100">
                <a:latin typeface="宋体" pitchFamily="2" charset="-122"/>
              </a:rPr>
              <a:t>，响应时间取决于新的平衡温度的建立过程，时间比较长，不能测量快速变化的辐射信号；</a:t>
            </a:r>
          </a:p>
          <a:p>
            <a:pPr eaLnBrk="0" hangingPunct="0">
              <a:lnSpc>
                <a:spcPct val="150000"/>
              </a:lnSpc>
              <a:buClr>
                <a:schemeClr val="hlink"/>
              </a:buClr>
              <a:buSzPct val="80000"/>
              <a:buFont typeface="Wingdings" pitchFamily="2" charset="2"/>
              <a:buChar char="Ø"/>
            </a:pPr>
            <a:r>
              <a:rPr lang="zh-CN" altLang="en-US" sz="7100">
                <a:latin typeface="宋体" pitchFamily="2" charset="-122"/>
              </a:rPr>
              <a:t> 热释电型探测器所利用的是</a:t>
            </a:r>
            <a:r>
              <a:rPr lang="zh-CN" altLang="en-US" sz="7100">
                <a:solidFill>
                  <a:schemeClr val="hlink"/>
                </a:solidFill>
                <a:latin typeface="宋体" pitchFamily="2" charset="-122"/>
              </a:rPr>
              <a:t>温度变化率</a:t>
            </a:r>
            <a:r>
              <a:rPr lang="zh-CN" altLang="en-US" sz="7100">
                <a:latin typeface="宋体" pitchFamily="2" charset="-122"/>
              </a:rPr>
              <a:t>，因而能探测快速变化的辐射信号</a:t>
            </a:r>
            <a:r>
              <a:rPr lang="zh-CN" altLang="en-US">
                <a:latin typeface="宋体" pitchFamily="2" charset="-122"/>
              </a:rPr>
              <a:t>。</a:t>
            </a:r>
          </a:p>
        </p:txBody>
      </p:sp>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1"/>
          <p:cNvSpPr>
            <a:spLocks noChangeArrowheads="1"/>
          </p:cNvSpPr>
          <p:nvPr/>
        </p:nvSpPr>
        <p:spPr bwMode="auto">
          <a:xfrm>
            <a:off x="478275" y="231803"/>
            <a:ext cx="12443569" cy="159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en-US" altLang="zh-CN" sz="5700">
                <a:solidFill>
                  <a:schemeClr val="hlink"/>
                </a:solidFill>
              </a:rPr>
              <a:t> </a:t>
            </a:r>
            <a:r>
              <a:rPr lang="zh-CN" altLang="en-US" sz="5700">
                <a:solidFill>
                  <a:schemeClr val="hlink"/>
                </a:solidFill>
              </a:rPr>
              <a:t>（</a:t>
            </a:r>
            <a:r>
              <a:rPr lang="en-US" altLang="zh-CN" sz="5700">
                <a:solidFill>
                  <a:schemeClr val="hlink"/>
                </a:solidFill>
              </a:rPr>
              <a:t>2</a:t>
            </a:r>
            <a:r>
              <a:rPr lang="zh-CN" altLang="en-US" sz="5700">
                <a:solidFill>
                  <a:schemeClr val="hlink"/>
                </a:solidFill>
              </a:rPr>
              <a:t>）光子传感器</a:t>
            </a:r>
          </a:p>
        </p:txBody>
      </p:sp>
      <p:sp>
        <p:nvSpPr>
          <p:cNvPr id="39939" name="Rectangle 12"/>
          <p:cNvSpPr>
            <a:spLocks noChangeArrowheads="1"/>
          </p:cNvSpPr>
          <p:nvPr/>
        </p:nvSpPr>
        <p:spPr bwMode="auto">
          <a:xfrm>
            <a:off x="863432" y="2394227"/>
            <a:ext cx="22808979" cy="804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nSpc>
                <a:spcPct val="110000"/>
              </a:lnSpc>
              <a:spcBef>
                <a:spcPct val="20000"/>
              </a:spcBef>
              <a:buClr>
                <a:srgbClr val="FF0000"/>
              </a:buClr>
              <a:buSzPct val="75000"/>
              <a:buFont typeface="Wingdings" pitchFamily="2" charset="2"/>
              <a:buChar char="p"/>
            </a:pPr>
            <a:r>
              <a:rPr lang="zh-CN" altLang="en-US" sz="5700">
                <a:ea typeface="楷体_GB2312" pitchFamily="49" charset="-122"/>
              </a:rPr>
              <a:t>光子传感器是利用某些半导体材料在入射光的照射下，产生光子效应，使材料电学性质发生变化。通过测量电学性质的变化，可以知道红外辐射的强弱。</a:t>
            </a:r>
            <a:r>
              <a:rPr lang="zh-CN" altLang="en-US" sz="5700" i="1">
                <a:solidFill>
                  <a:srgbClr val="FF0000"/>
                </a:solidFill>
                <a:ea typeface="楷体_GB2312" pitchFamily="49" charset="-122"/>
              </a:rPr>
              <a:t>利用光子效应所制成的红外传感器，统称光子传感器</a:t>
            </a:r>
            <a:r>
              <a:rPr lang="zh-CN" altLang="en-US" sz="5700">
                <a:ea typeface="楷体_GB2312" pitchFamily="49" charset="-122"/>
              </a:rPr>
              <a:t>。</a:t>
            </a:r>
          </a:p>
          <a:p>
            <a:pPr marL="816342" indent="-816342">
              <a:lnSpc>
                <a:spcPct val="110000"/>
              </a:lnSpc>
              <a:spcBef>
                <a:spcPct val="20000"/>
              </a:spcBef>
              <a:buClr>
                <a:srgbClr val="FF0000"/>
              </a:buClr>
              <a:buSzPct val="75000"/>
              <a:buFont typeface="Wingdings" pitchFamily="2" charset="2"/>
              <a:buChar char="p"/>
            </a:pPr>
            <a:r>
              <a:rPr lang="zh-CN" altLang="en-US" sz="5700">
                <a:ea typeface="楷体_GB2312" pitchFamily="49" charset="-122"/>
              </a:rPr>
              <a:t>光子传感器的主要特点是：灵敏度高、响应速度快、具有较高的响应频率。</a:t>
            </a:r>
            <a:r>
              <a:rPr lang="zh-CN" altLang="en-US" sz="5700" i="1">
                <a:solidFill>
                  <a:srgbClr val="FF0000"/>
                </a:solidFill>
                <a:ea typeface="楷体_GB2312" pitchFamily="49" charset="-122"/>
              </a:rPr>
              <a:t>但一般需在低温下工作，探测波段较窄。</a:t>
            </a:r>
          </a:p>
          <a:p>
            <a:pPr marL="816342" indent="-816342">
              <a:lnSpc>
                <a:spcPct val="110000"/>
              </a:lnSpc>
              <a:spcBef>
                <a:spcPct val="20000"/>
              </a:spcBef>
              <a:buClr>
                <a:srgbClr val="FF0000"/>
              </a:buClr>
              <a:buSzPct val="75000"/>
              <a:buFont typeface="Wingdings" pitchFamily="2" charset="2"/>
              <a:buChar char="p"/>
            </a:pPr>
            <a:r>
              <a:rPr lang="zh-CN" altLang="en-US" sz="5700">
                <a:ea typeface="楷体_GB2312" pitchFamily="49" charset="-122"/>
              </a:rPr>
              <a:t>按照光子传感器的工作原理，一般可分为</a:t>
            </a:r>
            <a:r>
              <a:rPr lang="zh-CN" altLang="en-US" sz="5700" i="1">
                <a:solidFill>
                  <a:srgbClr val="FF0000"/>
                </a:solidFill>
                <a:ea typeface="楷体_GB2312" pitchFamily="49" charset="-122"/>
              </a:rPr>
              <a:t>内光电和外光电</a:t>
            </a:r>
            <a:r>
              <a:rPr lang="zh-CN" altLang="en-US" sz="5700">
                <a:ea typeface="楷体_GB2312" pitchFamily="49" charset="-122"/>
              </a:rPr>
              <a:t>传感器两种，前者又分为</a:t>
            </a:r>
            <a:r>
              <a:rPr lang="zh-CN" altLang="en-US" sz="5700" i="1">
                <a:solidFill>
                  <a:srgbClr val="FF0000"/>
                </a:solidFill>
                <a:ea typeface="楷体_GB2312" pitchFamily="49" charset="-122"/>
              </a:rPr>
              <a:t>光电导</a:t>
            </a:r>
            <a:r>
              <a:rPr lang="zh-CN" altLang="en-US" sz="5700">
                <a:ea typeface="楷体_GB2312" pitchFamily="49" charset="-122"/>
              </a:rPr>
              <a:t>传感器、</a:t>
            </a:r>
            <a:r>
              <a:rPr lang="zh-CN" altLang="en-US" sz="5700" i="1">
                <a:solidFill>
                  <a:srgbClr val="FF0000"/>
                </a:solidFill>
                <a:ea typeface="楷体_GB2312" pitchFamily="49" charset="-122"/>
              </a:rPr>
              <a:t>光生伏特</a:t>
            </a:r>
            <a:r>
              <a:rPr lang="zh-CN" altLang="en-US" sz="5700">
                <a:ea typeface="楷体_GB2312" pitchFamily="49" charset="-122"/>
              </a:rPr>
              <a:t>传感器和</a:t>
            </a:r>
            <a:r>
              <a:rPr lang="zh-CN" altLang="en-US" sz="5700" i="1">
                <a:solidFill>
                  <a:srgbClr val="FF0000"/>
                </a:solidFill>
                <a:ea typeface="楷体_GB2312" pitchFamily="49" charset="-122"/>
              </a:rPr>
              <a:t>光磁电</a:t>
            </a:r>
            <a:r>
              <a:rPr lang="zh-CN" altLang="en-US" sz="5700">
                <a:ea typeface="楷体_GB2312" pitchFamily="49" charset="-122"/>
              </a:rPr>
              <a:t>传感器等三种。</a:t>
            </a:r>
          </a:p>
        </p:txBody>
      </p:sp>
    </p:spTree>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1" y="0"/>
            <a:ext cx="14877262" cy="228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zh-CN" altLang="en-US" sz="9500" b="0" dirty="0" smtClean="0">
                <a:solidFill>
                  <a:schemeClr val="hlink"/>
                </a:solidFill>
                <a:latin typeface="隶书" pitchFamily="49" charset="-122"/>
                <a:ea typeface="隶书" pitchFamily="49" charset="-122"/>
                <a:hlinkClick r:id="rId2" action="ppaction://hlinksldjump"/>
              </a:rPr>
              <a:t>温度</a:t>
            </a:r>
            <a:r>
              <a:rPr lang="zh-CN" altLang="en-US" sz="9500" b="0" dirty="0">
                <a:solidFill>
                  <a:schemeClr val="hlink"/>
                </a:solidFill>
                <a:latin typeface="隶书" pitchFamily="49" charset="-122"/>
                <a:ea typeface="隶书" pitchFamily="49" charset="-122"/>
                <a:hlinkClick r:id="rId2" action="ppaction://hlinksldjump"/>
              </a:rPr>
              <a:t>特性</a:t>
            </a:r>
            <a:r>
              <a:rPr lang="zh-CN" altLang="en-US" sz="9500" b="0" dirty="0">
                <a:solidFill>
                  <a:schemeClr val="hlink"/>
                </a:solidFill>
                <a:latin typeface="隶书" pitchFamily="49" charset="-122"/>
                <a:ea typeface="隶书" pitchFamily="49" charset="-122"/>
              </a:rPr>
              <a:t> （复习）</a:t>
            </a:r>
          </a:p>
        </p:txBody>
      </p:sp>
      <p:sp>
        <p:nvSpPr>
          <p:cNvPr id="40963" name="Rectangle 3"/>
          <p:cNvSpPr>
            <a:spLocks noChangeArrowheads="1"/>
          </p:cNvSpPr>
          <p:nvPr/>
        </p:nvSpPr>
        <p:spPr bwMode="auto">
          <a:xfrm>
            <a:off x="1015802" y="7770126"/>
            <a:ext cx="23363436" cy="712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spAutoFit/>
          </a:bodyPr>
          <a:lstStyle/>
          <a:p>
            <a:pPr>
              <a:lnSpc>
                <a:spcPct val="120000"/>
              </a:lnSpc>
              <a:spcBef>
                <a:spcPct val="20000"/>
              </a:spcBef>
              <a:buClr>
                <a:srgbClr val="7030A0"/>
              </a:buClr>
              <a:buFont typeface="Wingdings" pitchFamily="2" charset="2"/>
              <a:buChar char="l"/>
            </a:pPr>
            <a:r>
              <a:rPr lang="zh-CN" altLang="en-US" sz="4800" u="sng">
                <a:solidFill>
                  <a:srgbClr val="990000"/>
                </a:solidFill>
                <a:latin typeface="楷体_GB2312" pitchFamily="49" charset="-122"/>
                <a:ea typeface="楷体_GB2312" pitchFamily="49" charset="-122"/>
              </a:rPr>
              <a:t>光敏电阻性能</a:t>
            </a:r>
            <a:r>
              <a:rPr lang="en-US" altLang="zh-CN" sz="4800" u="sng">
                <a:solidFill>
                  <a:srgbClr val="990000"/>
                </a:solidFill>
                <a:latin typeface="楷体_GB2312" pitchFamily="49" charset="-122"/>
                <a:ea typeface="楷体_GB2312" pitchFamily="49" charset="-122"/>
              </a:rPr>
              <a:t>(</a:t>
            </a:r>
            <a:r>
              <a:rPr lang="zh-CN" altLang="en-US" sz="4800" u="sng">
                <a:solidFill>
                  <a:srgbClr val="990000"/>
                </a:solidFill>
                <a:latin typeface="楷体_GB2312" pitchFamily="49" charset="-122"/>
                <a:ea typeface="楷体_GB2312" pitchFamily="49" charset="-122"/>
              </a:rPr>
              <a:t>灵敏度、暗电阻</a:t>
            </a:r>
            <a:r>
              <a:rPr lang="en-US" altLang="zh-CN" sz="4800" u="sng">
                <a:solidFill>
                  <a:srgbClr val="990000"/>
                </a:solidFill>
                <a:latin typeface="楷体_GB2312" pitchFamily="49" charset="-122"/>
                <a:ea typeface="楷体_GB2312" pitchFamily="49" charset="-122"/>
              </a:rPr>
              <a:t>)</a:t>
            </a:r>
            <a:r>
              <a:rPr lang="zh-CN" altLang="en-US" sz="4800" u="sng">
                <a:solidFill>
                  <a:srgbClr val="990000"/>
                </a:solidFill>
                <a:latin typeface="楷体_GB2312" pitchFamily="49" charset="-122"/>
                <a:ea typeface="楷体_GB2312" pitchFamily="49" charset="-122"/>
              </a:rPr>
              <a:t>受温度的影响较大。</a:t>
            </a:r>
            <a:r>
              <a:rPr lang="zh-CN" altLang="en-US" sz="4800">
                <a:solidFill>
                  <a:srgbClr val="000000"/>
                </a:solidFill>
                <a:latin typeface="楷体_GB2312" pitchFamily="49" charset="-122"/>
                <a:ea typeface="楷体_GB2312" pitchFamily="49" charset="-122"/>
              </a:rPr>
              <a:t>随着温度升高，其暗电阻和灵敏度下降，光谱特性曲线的峰值向波长短的方向移动。</a:t>
            </a:r>
            <a:r>
              <a:rPr lang="zh-CN" altLang="en-US" sz="4800">
                <a:solidFill>
                  <a:srgbClr val="6600FF"/>
                </a:solidFill>
                <a:latin typeface="楷体_GB2312" pitchFamily="49" charset="-122"/>
                <a:ea typeface="楷体_GB2312" pitchFamily="49" charset="-122"/>
              </a:rPr>
              <a:t>有时为了提高灵敏度，或为了能够接收较长波段的辐射，将元件降温使用。</a:t>
            </a:r>
            <a:r>
              <a:rPr lang="zh-CN" altLang="en-US" sz="4800">
                <a:solidFill>
                  <a:srgbClr val="000000"/>
                </a:solidFill>
                <a:latin typeface="楷体_GB2312" pitchFamily="49" charset="-122"/>
                <a:ea typeface="楷体_GB2312" pitchFamily="49" charset="-122"/>
              </a:rPr>
              <a:t>例如，可利用制冷器使光敏电阻的温度降低。</a:t>
            </a:r>
            <a:endParaRPr lang="en-US" altLang="zh-CN" sz="4800">
              <a:solidFill>
                <a:srgbClr val="000000"/>
              </a:solidFill>
              <a:latin typeface="楷体_GB2312" pitchFamily="49" charset="-122"/>
              <a:ea typeface="楷体_GB2312" pitchFamily="49" charset="-122"/>
            </a:endParaRPr>
          </a:p>
          <a:p>
            <a:pPr>
              <a:lnSpc>
                <a:spcPct val="120000"/>
              </a:lnSpc>
              <a:spcBef>
                <a:spcPct val="20000"/>
              </a:spcBef>
              <a:buClr>
                <a:srgbClr val="7030A0"/>
              </a:buClr>
              <a:buFont typeface="Wingdings" pitchFamily="2" charset="2"/>
              <a:buChar char="l"/>
            </a:pPr>
            <a:r>
              <a:rPr lang="zh-CN" altLang="en-US" sz="4800">
                <a:solidFill>
                  <a:srgbClr val="000000"/>
                </a:solidFill>
                <a:latin typeface="楷体_GB2312" pitchFamily="49" charset="-122"/>
                <a:ea typeface="楷体_GB2312" pitchFamily="49" charset="-122"/>
              </a:rPr>
              <a:t>由于红外光子能量低，所以探测器的半导体带隙很小，容易被热激发而产生噪音，因此需要低温工作，以获得高的探测率和低的背景噪声。</a:t>
            </a:r>
          </a:p>
          <a:p>
            <a:pPr>
              <a:lnSpc>
                <a:spcPct val="120000"/>
              </a:lnSpc>
              <a:spcBef>
                <a:spcPct val="20000"/>
              </a:spcBef>
            </a:pPr>
            <a:endParaRPr kumimoji="1" lang="zh-CN" altLang="en-US" sz="6700" b="0">
              <a:latin typeface="Times New Roman" pitchFamily="18" charset="0"/>
              <a:ea typeface="楷体_GB2312" pitchFamily="49" charset="-122"/>
            </a:endParaRPr>
          </a:p>
        </p:txBody>
      </p:sp>
      <p:grpSp>
        <p:nvGrpSpPr>
          <p:cNvPr id="40964" name="Group 4"/>
          <p:cNvGrpSpPr>
            <a:grpSpLocks/>
          </p:cNvGrpSpPr>
          <p:nvPr/>
        </p:nvGrpSpPr>
        <p:grpSpPr bwMode="auto">
          <a:xfrm>
            <a:off x="2784991" y="2251337"/>
            <a:ext cx="7292610" cy="4750350"/>
            <a:chOff x="240" y="2112"/>
            <a:chExt cx="2112" cy="1776"/>
          </a:xfrm>
        </p:grpSpPr>
        <p:grpSp>
          <p:nvGrpSpPr>
            <p:cNvPr id="40986" name="Group 5"/>
            <p:cNvGrpSpPr>
              <a:grpSpLocks/>
            </p:cNvGrpSpPr>
            <p:nvPr/>
          </p:nvGrpSpPr>
          <p:grpSpPr bwMode="auto">
            <a:xfrm>
              <a:off x="582" y="2358"/>
              <a:ext cx="1391" cy="1141"/>
              <a:chOff x="2556" y="9872"/>
              <a:chExt cx="1512" cy="1240"/>
            </a:xfrm>
          </p:grpSpPr>
          <p:sp>
            <p:nvSpPr>
              <p:cNvPr id="63494" name="Rectangle 6"/>
              <p:cNvSpPr>
                <a:spLocks noChangeArrowheads="1"/>
              </p:cNvSpPr>
              <p:nvPr/>
            </p:nvSpPr>
            <p:spPr bwMode="auto">
              <a:xfrm>
                <a:off x="2556" y="9872"/>
                <a:ext cx="1512" cy="1240"/>
              </a:xfrm>
              <a:prstGeom prst="rect">
                <a:avLst/>
              </a:prstGeom>
              <a:noFill/>
              <a:ln w="9525">
                <a:solidFill>
                  <a:srgbClr val="00FF00"/>
                </a:solidFill>
                <a:miter lim="800000"/>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63495" name="Line 7"/>
              <p:cNvSpPr>
                <a:spLocks noChangeShapeType="1"/>
              </p:cNvSpPr>
              <p:nvPr/>
            </p:nvSpPr>
            <p:spPr bwMode="auto">
              <a:xfrm>
                <a:off x="2808" y="9872"/>
                <a:ext cx="0" cy="1240"/>
              </a:xfrm>
              <a:prstGeom prst="line">
                <a:avLst/>
              </a:prstGeom>
              <a:noFill/>
              <a:ln w="9525">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63496" name="Line 8"/>
              <p:cNvSpPr>
                <a:spLocks noChangeShapeType="1"/>
              </p:cNvSpPr>
              <p:nvPr/>
            </p:nvSpPr>
            <p:spPr bwMode="auto">
              <a:xfrm>
                <a:off x="3060" y="9872"/>
                <a:ext cx="0" cy="1240"/>
              </a:xfrm>
              <a:prstGeom prst="line">
                <a:avLst/>
              </a:prstGeom>
              <a:noFill/>
              <a:ln w="9525">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63497" name="Line 9"/>
              <p:cNvSpPr>
                <a:spLocks noChangeShapeType="1"/>
              </p:cNvSpPr>
              <p:nvPr/>
            </p:nvSpPr>
            <p:spPr bwMode="auto">
              <a:xfrm>
                <a:off x="3313" y="9872"/>
                <a:ext cx="0" cy="1240"/>
              </a:xfrm>
              <a:prstGeom prst="line">
                <a:avLst/>
              </a:prstGeom>
              <a:noFill/>
              <a:ln w="9525">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63498" name="Line 10"/>
              <p:cNvSpPr>
                <a:spLocks noChangeShapeType="1"/>
              </p:cNvSpPr>
              <p:nvPr/>
            </p:nvSpPr>
            <p:spPr bwMode="auto">
              <a:xfrm>
                <a:off x="3565" y="9872"/>
                <a:ext cx="0" cy="1240"/>
              </a:xfrm>
              <a:prstGeom prst="line">
                <a:avLst/>
              </a:prstGeom>
              <a:noFill/>
              <a:ln w="9525">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63499" name="Line 11"/>
              <p:cNvSpPr>
                <a:spLocks noChangeShapeType="1"/>
              </p:cNvSpPr>
              <p:nvPr/>
            </p:nvSpPr>
            <p:spPr bwMode="auto">
              <a:xfrm>
                <a:off x="3816" y="9872"/>
                <a:ext cx="0" cy="1240"/>
              </a:xfrm>
              <a:prstGeom prst="line">
                <a:avLst/>
              </a:prstGeom>
              <a:noFill/>
              <a:ln w="9525">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63500" name="Line 12"/>
              <p:cNvSpPr>
                <a:spLocks noChangeShapeType="1"/>
              </p:cNvSpPr>
              <p:nvPr/>
            </p:nvSpPr>
            <p:spPr bwMode="auto">
              <a:xfrm>
                <a:off x="2556" y="10118"/>
                <a:ext cx="1512" cy="0"/>
              </a:xfrm>
              <a:prstGeom prst="line">
                <a:avLst/>
              </a:prstGeom>
              <a:noFill/>
              <a:ln w="9525">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63501" name="Line 13"/>
              <p:cNvSpPr>
                <a:spLocks noChangeShapeType="1"/>
              </p:cNvSpPr>
              <p:nvPr/>
            </p:nvSpPr>
            <p:spPr bwMode="auto">
              <a:xfrm>
                <a:off x="2556" y="10367"/>
                <a:ext cx="1512" cy="0"/>
              </a:xfrm>
              <a:prstGeom prst="line">
                <a:avLst/>
              </a:prstGeom>
              <a:noFill/>
              <a:ln w="9525">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63502" name="Line 14"/>
              <p:cNvSpPr>
                <a:spLocks noChangeShapeType="1"/>
              </p:cNvSpPr>
              <p:nvPr/>
            </p:nvSpPr>
            <p:spPr bwMode="auto">
              <a:xfrm>
                <a:off x="2556" y="10616"/>
                <a:ext cx="1512" cy="0"/>
              </a:xfrm>
              <a:prstGeom prst="line">
                <a:avLst/>
              </a:prstGeom>
              <a:noFill/>
              <a:ln w="9525">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63503" name="Line 15"/>
              <p:cNvSpPr>
                <a:spLocks noChangeShapeType="1"/>
              </p:cNvSpPr>
              <p:nvPr/>
            </p:nvSpPr>
            <p:spPr bwMode="auto">
              <a:xfrm>
                <a:off x="2556" y="10864"/>
                <a:ext cx="1512" cy="0"/>
              </a:xfrm>
              <a:prstGeom prst="line">
                <a:avLst/>
              </a:prstGeom>
              <a:noFill/>
              <a:ln w="9525">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grpSp>
        <p:sp>
          <p:nvSpPr>
            <p:cNvPr id="63504" name="Freeform 16"/>
            <p:cNvSpPr>
              <a:spLocks/>
            </p:cNvSpPr>
            <p:nvPr/>
          </p:nvSpPr>
          <p:spPr bwMode="auto">
            <a:xfrm>
              <a:off x="582" y="2599"/>
              <a:ext cx="1314" cy="628"/>
            </a:xfrm>
            <a:custGeom>
              <a:avLst/>
              <a:gdLst/>
              <a:ahLst/>
              <a:cxnLst>
                <a:cxn ang="0">
                  <a:pos x="0" y="0"/>
                </a:cxn>
                <a:cxn ang="0">
                  <a:pos x="756" y="496"/>
                </a:cxn>
                <a:cxn ang="0">
                  <a:pos x="1428" y="682"/>
                </a:cxn>
              </a:cxnLst>
              <a:rect l="0" t="0" r="r" b="b"/>
              <a:pathLst>
                <a:path w="1428" h="682">
                  <a:moveTo>
                    <a:pt x="0" y="0"/>
                  </a:moveTo>
                  <a:cubicBezTo>
                    <a:pt x="259" y="191"/>
                    <a:pt x="518" y="382"/>
                    <a:pt x="756" y="496"/>
                  </a:cubicBezTo>
                  <a:cubicBezTo>
                    <a:pt x="994" y="610"/>
                    <a:pt x="1211" y="646"/>
                    <a:pt x="1428" y="682"/>
                  </a:cubicBezTo>
                </a:path>
              </a:pathLst>
            </a:custGeom>
            <a:noFill/>
            <a:ln w="31750">
              <a:solidFill>
                <a:srgbClr val="00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40988" name="Rectangle 17"/>
            <p:cNvSpPr>
              <a:spLocks noChangeArrowheads="1"/>
            </p:cNvSpPr>
            <p:nvPr/>
          </p:nvSpPr>
          <p:spPr bwMode="auto">
            <a:xfrm>
              <a:off x="288" y="2112"/>
              <a:ext cx="86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i="1">
                  <a:solidFill>
                    <a:srgbClr val="000000"/>
                  </a:solidFill>
                  <a:latin typeface="Times New Roman" pitchFamily="18" charset="0"/>
                </a:rPr>
                <a:t>I </a:t>
              </a:r>
              <a:r>
                <a:rPr kumimoji="1" lang="en-US" altLang="zh-CN" sz="3800" b="0">
                  <a:solidFill>
                    <a:srgbClr val="000000"/>
                  </a:solidFill>
                  <a:latin typeface="Times New Roman" pitchFamily="18" charset="0"/>
                </a:rPr>
                <a:t>/ μA</a:t>
              </a:r>
            </a:p>
            <a:p>
              <a:pPr eaLnBrk="0" hangingPunct="0"/>
              <a:endParaRPr kumimoji="1" lang="zh-CN" altLang="en-US" sz="3800" b="0">
                <a:solidFill>
                  <a:srgbClr val="000000"/>
                </a:solidFill>
                <a:latin typeface="Times New Roman" pitchFamily="18" charset="0"/>
              </a:endParaRPr>
            </a:p>
          </p:txBody>
        </p:sp>
        <p:sp>
          <p:nvSpPr>
            <p:cNvPr id="40989" name="Rectangle 18"/>
            <p:cNvSpPr>
              <a:spLocks noChangeArrowheads="1"/>
            </p:cNvSpPr>
            <p:nvPr/>
          </p:nvSpPr>
          <p:spPr bwMode="auto">
            <a:xfrm>
              <a:off x="240" y="2971"/>
              <a:ext cx="43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a:solidFill>
                    <a:srgbClr val="000000"/>
                  </a:solidFill>
                  <a:latin typeface="Times New Roman" pitchFamily="18" charset="0"/>
                </a:rPr>
                <a:t>100</a:t>
              </a:r>
            </a:p>
            <a:p>
              <a:pPr eaLnBrk="0" hangingPunct="0"/>
              <a:endParaRPr kumimoji="1" lang="zh-CN" altLang="en-US" sz="3800" b="0">
                <a:solidFill>
                  <a:srgbClr val="000000"/>
                </a:solidFill>
                <a:latin typeface="Times New Roman" pitchFamily="18" charset="0"/>
              </a:endParaRPr>
            </a:p>
          </p:txBody>
        </p:sp>
        <p:sp>
          <p:nvSpPr>
            <p:cNvPr id="40990" name="Rectangle 19"/>
            <p:cNvSpPr>
              <a:spLocks noChangeArrowheads="1"/>
            </p:cNvSpPr>
            <p:nvPr/>
          </p:nvSpPr>
          <p:spPr bwMode="auto">
            <a:xfrm>
              <a:off x="240" y="2743"/>
              <a:ext cx="52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a:solidFill>
                    <a:srgbClr val="000000"/>
                  </a:solidFill>
                  <a:latin typeface="Times New Roman" pitchFamily="18" charset="0"/>
                </a:rPr>
                <a:t>150</a:t>
              </a:r>
            </a:p>
          </p:txBody>
        </p:sp>
        <p:sp>
          <p:nvSpPr>
            <p:cNvPr id="40991" name="Rectangle 20"/>
            <p:cNvSpPr>
              <a:spLocks noChangeArrowheads="1"/>
            </p:cNvSpPr>
            <p:nvPr/>
          </p:nvSpPr>
          <p:spPr bwMode="auto">
            <a:xfrm>
              <a:off x="240" y="2496"/>
              <a:ext cx="48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a:solidFill>
                    <a:srgbClr val="000000"/>
                  </a:solidFill>
                  <a:latin typeface="Times New Roman" pitchFamily="18" charset="0"/>
                </a:rPr>
                <a:t>200</a:t>
              </a:r>
            </a:p>
            <a:p>
              <a:pPr eaLnBrk="0" hangingPunct="0"/>
              <a:endParaRPr kumimoji="1" lang="zh-CN" altLang="en-US" sz="3800" b="0">
                <a:solidFill>
                  <a:srgbClr val="000000"/>
                </a:solidFill>
                <a:latin typeface="Times New Roman" pitchFamily="18" charset="0"/>
              </a:endParaRPr>
            </a:p>
          </p:txBody>
        </p:sp>
        <p:sp>
          <p:nvSpPr>
            <p:cNvPr id="40992" name="Rectangle 21"/>
            <p:cNvSpPr>
              <a:spLocks noChangeArrowheads="1"/>
            </p:cNvSpPr>
            <p:nvPr/>
          </p:nvSpPr>
          <p:spPr bwMode="auto">
            <a:xfrm>
              <a:off x="359" y="3529"/>
              <a:ext cx="457"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a:solidFill>
                    <a:srgbClr val="000000"/>
                  </a:solidFill>
                  <a:latin typeface="Times New Roman" pitchFamily="18" charset="0"/>
                </a:rPr>
                <a:t>-50</a:t>
              </a:r>
            </a:p>
            <a:p>
              <a:pPr eaLnBrk="0" hangingPunct="0"/>
              <a:endParaRPr kumimoji="1" lang="zh-CN" altLang="en-US" sz="3800" b="0">
                <a:solidFill>
                  <a:srgbClr val="000000"/>
                </a:solidFill>
                <a:latin typeface="Times New Roman" pitchFamily="18" charset="0"/>
              </a:endParaRPr>
            </a:p>
          </p:txBody>
        </p:sp>
        <p:sp>
          <p:nvSpPr>
            <p:cNvPr id="40993" name="Rectangle 22"/>
            <p:cNvSpPr>
              <a:spLocks noChangeArrowheads="1"/>
            </p:cNvSpPr>
            <p:nvPr/>
          </p:nvSpPr>
          <p:spPr bwMode="auto">
            <a:xfrm>
              <a:off x="836" y="3529"/>
              <a:ext cx="508"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a:solidFill>
                    <a:srgbClr val="000000"/>
                  </a:solidFill>
                  <a:latin typeface="Times New Roman" pitchFamily="18" charset="0"/>
                </a:rPr>
                <a:t>-10</a:t>
              </a:r>
            </a:p>
            <a:p>
              <a:pPr eaLnBrk="0" hangingPunct="0"/>
              <a:endParaRPr kumimoji="1" lang="zh-CN" altLang="en-US" sz="3800" b="0">
                <a:solidFill>
                  <a:srgbClr val="000000"/>
                </a:solidFill>
                <a:latin typeface="Times New Roman" pitchFamily="18" charset="0"/>
              </a:endParaRPr>
            </a:p>
          </p:txBody>
        </p:sp>
        <p:sp>
          <p:nvSpPr>
            <p:cNvPr id="40994" name="Rectangle 23"/>
            <p:cNvSpPr>
              <a:spLocks noChangeArrowheads="1"/>
            </p:cNvSpPr>
            <p:nvPr/>
          </p:nvSpPr>
          <p:spPr bwMode="auto">
            <a:xfrm>
              <a:off x="1364" y="3529"/>
              <a:ext cx="46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a:solidFill>
                    <a:srgbClr val="000000"/>
                  </a:solidFill>
                  <a:latin typeface="Times New Roman" pitchFamily="18" charset="0"/>
                </a:rPr>
                <a:t>30</a:t>
              </a:r>
            </a:p>
            <a:p>
              <a:pPr eaLnBrk="0" hangingPunct="0"/>
              <a:endParaRPr kumimoji="1" lang="zh-CN" altLang="en-US" sz="3800" b="0">
                <a:solidFill>
                  <a:srgbClr val="000000"/>
                </a:solidFill>
                <a:latin typeface="Times New Roman" pitchFamily="18" charset="0"/>
              </a:endParaRPr>
            </a:p>
          </p:txBody>
        </p:sp>
        <p:sp>
          <p:nvSpPr>
            <p:cNvPr id="40995" name="Rectangle 24"/>
            <p:cNvSpPr>
              <a:spLocks noChangeArrowheads="1"/>
            </p:cNvSpPr>
            <p:nvPr/>
          </p:nvSpPr>
          <p:spPr bwMode="auto">
            <a:xfrm>
              <a:off x="1619" y="3529"/>
              <a:ext cx="493"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a:solidFill>
                    <a:srgbClr val="000000"/>
                  </a:solidFill>
                  <a:latin typeface="Times New Roman" pitchFamily="18" charset="0"/>
                </a:rPr>
                <a:t>50</a:t>
              </a:r>
            </a:p>
            <a:p>
              <a:pPr eaLnBrk="0" hangingPunct="0"/>
              <a:endParaRPr kumimoji="1" lang="zh-CN" altLang="en-US" sz="3800" b="0">
                <a:solidFill>
                  <a:srgbClr val="000000"/>
                </a:solidFill>
                <a:latin typeface="Times New Roman" pitchFamily="18" charset="0"/>
              </a:endParaRPr>
            </a:p>
          </p:txBody>
        </p:sp>
        <p:sp>
          <p:nvSpPr>
            <p:cNvPr id="40996" name="Rectangle 25"/>
            <p:cNvSpPr>
              <a:spLocks noChangeArrowheads="1"/>
            </p:cNvSpPr>
            <p:nvPr/>
          </p:nvSpPr>
          <p:spPr bwMode="auto">
            <a:xfrm>
              <a:off x="1085" y="3529"/>
              <a:ext cx="355"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a:solidFill>
                    <a:srgbClr val="000000"/>
                  </a:solidFill>
                  <a:latin typeface="Times New Roman" pitchFamily="18" charset="0"/>
                </a:rPr>
                <a:t>10</a:t>
              </a:r>
            </a:p>
            <a:p>
              <a:pPr eaLnBrk="0" hangingPunct="0"/>
              <a:endParaRPr kumimoji="1" lang="zh-CN" altLang="en-US" sz="3800" b="0">
                <a:solidFill>
                  <a:srgbClr val="000000"/>
                </a:solidFill>
                <a:latin typeface="Times New Roman" pitchFamily="18" charset="0"/>
              </a:endParaRPr>
            </a:p>
          </p:txBody>
        </p:sp>
        <p:sp>
          <p:nvSpPr>
            <p:cNvPr id="40997" name="Rectangle 26"/>
            <p:cNvSpPr>
              <a:spLocks noChangeArrowheads="1"/>
            </p:cNvSpPr>
            <p:nvPr/>
          </p:nvSpPr>
          <p:spPr bwMode="auto">
            <a:xfrm>
              <a:off x="617" y="3529"/>
              <a:ext cx="343"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a:solidFill>
                    <a:srgbClr val="000000"/>
                  </a:solidFill>
                  <a:latin typeface="Times New Roman" pitchFamily="18" charset="0"/>
                </a:rPr>
                <a:t>-30</a:t>
              </a:r>
            </a:p>
            <a:p>
              <a:pPr eaLnBrk="0" hangingPunct="0"/>
              <a:endParaRPr kumimoji="1" lang="zh-CN" altLang="en-US" sz="3800" b="0">
                <a:solidFill>
                  <a:srgbClr val="000000"/>
                </a:solidFill>
                <a:latin typeface="Times New Roman" pitchFamily="18" charset="0"/>
              </a:endParaRPr>
            </a:p>
          </p:txBody>
        </p:sp>
        <p:sp>
          <p:nvSpPr>
            <p:cNvPr id="40998" name="Rectangle 27"/>
            <p:cNvSpPr>
              <a:spLocks noChangeArrowheads="1"/>
            </p:cNvSpPr>
            <p:nvPr/>
          </p:nvSpPr>
          <p:spPr bwMode="auto">
            <a:xfrm>
              <a:off x="1787" y="3495"/>
              <a:ext cx="56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3800" b="0" i="1">
                  <a:solidFill>
                    <a:srgbClr val="000000"/>
                  </a:solidFill>
                  <a:latin typeface="Times New Roman" pitchFamily="18" charset="0"/>
                </a:rPr>
                <a:t>T </a:t>
              </a:r>
              <a:r>
                <a:rPr kumimoji="1" lang="en-US" altLang="zh-CN" sz="3800" b="0">
                  <a:solidFill>
                    <a:srgbClr val="000000"/>
                  </a:solidFill>
                  <a:latin typeface="Times New Roman" pitchFamily="18" charset="0"/>
                </a:rPr>
                <a:t>/ ºC</a:t>
              </a:r>
            </a:p>
            <a:p>
              <a:pPr eaLnBrk="0" hangingPunct="0"/>
              <a:endParaRPr kumimoji="1" lang="zh-CN" altLang="en-US" sz="3800" b="0">
                <a:solidFill>
                  <a:srgbClr val="000000"/>
                </a:solidFill>
                <a:latin typeface="Times New Roman" pitchFamily="18" charset="0"/>
              </a:endParaRPr>
            </a:p>
          </p:txBody>
        </p:sp>
      </p:grpSp>
      <p:grpSp>
        <p:nvGrpSpPr>
          <p:cNvPr id="40965" name="Group 28"/>
          <p:cNvGrpSpPr>
            <a:grpSpLocks/>
          </p:cNvGrpSpPr>
          <p:nvPr/>
        </p:nvGrpSpPr>
        <p:grpSpPr bwMode="auto">
          <a:xfrm>
            <a:off x="11423538" y="1816310"/>
            <a:ext cx="10365407" cy="5042484"/>
            <a:chOff x="2400" y="2016"/>
            <a:chExt cx="2626" cy="1788"/>
          </a:xfrm>
        </p:grpSpPr>
        <p:sp>
          <p:nvSpPr>
            <p:cNvPr id="63517" name="Line 29"/>
            <p:cNvSpPr>
              <a:spLocks noChangeShapeType="1"/>
            </p:cNvSpPr>
            <p:nvPr/>
          </p:nvSpPr>
          <p:spPr bwMode="auto">
            <a:xfrm>
              <a:off x="2784" y="2194"/>
              <a:ext cx="0" cy="1386"/>
            </a:xfrm>
            <a:prstGeom prst="line">
              <a:avLst/>
            </a:prstGeom>
            <a:noFill/>
            <a:ln w="19050">
              <a:solidFill>
                <a:schemeClr val="tx1"/>
              </a:solidFill>
              <a:round/>
              <a:headEnd type="triangle" w="med" len="lg"/>
              <a:tailEnd type="none" w="med" len="lg"/>
            </a:ln>
          </p:spPr>
          <p:txBody>
            <a:bodyPr/>
            <a:lstStyle/>
            <a:p>
              <a:pPr>
                <a:defRPr/>
              </a:pPr>
              <a:endParaRPr lang="zh-CN" altLang="en-US" sz="3800">
                <a:effectLst>
                  <a:outerShdw blurRad="38100" dist="38100" dir="2700000" algn="tl">
                    <a:srgbClr val="000000">
                      <a:alpha val="43137"/>
                    </a:srgbClr>
                  </a:outerShdw>
                </a:effectLst>
              </a:endParaRPr>
            </a:p>
          </p:txBody>
        </p:sp>
        <p:sp>
          <p:nvSpPr>
            <p:cNvPr id="63518" name="Line 30"/>
            <p:cNvSpPr>
              <a:spLocks noChangeShapeType="1"/>
            </p:cNvSpPr>
            <p:nvPr/>
          </p:nvSpPr>
          <p:spPr bwMode="auto">
            <a:xfrm flipV="1">
              <a:off x="2784" y="3550"/>
              <a:ext cx="2017" cy="2"/>
            </a:xfrm>
            <a:prstGeom prst="line">
              <a:avLst/>
            </a:prstGeom>
            <a:noFill/>
            <a:ln w="19050">
              <a:solidFill>
                <a:schemeClr val="tx1"/>
              </a:solidFill>
              <a:round/>
              <a:headEnd/>
              <a:tailEnd type="triangle" w="med" len="lg"/>
            </a:ln>
          </p:spPr>
          <p:txBody>
            <a:bodyPr/>
            <a:lstStyle/>
            <a:p>
              <a:pPr>
                <a:defRPr/>
              </a:pPr>
              <a:endParaRPr lang="zh-CN" altLang="en-US" sz="3800">
                <a:effectLst>
                  <a:outerShdw blurRad="38100" dist="38100" dir="2700000" algn="tl">
                    <a:srgbClr val="000000">
                      <a:alpha val="43137"/>
                    </a:srgbClr>
                  </a:outerShdw>
                </a:effectLst>
              </a:endParaRPr>
            </a:p>
          </p:txBody>
        </p:sp>
        <p:sp>
          <p:nvSpPr>
            <p:cNvPr id="63519" name="Freeform 31"/>
            <p:cNvSpPr>
              <a:spLocks/>
            </p:cNvSpPr>
            <p:nvPr/>
          </p:nvSpPr>
          <p:spPr bwMode="auto">
            <a:xfrm>
              <a:off x="3264" y="2400"/>
              <a:ext cx="849" cy="766"/>
            </a:xfrm>
            <a:custGeom>
              <a:avLst/>
              <a:gdLst/>
              <a:ahLst/>
              <a:cxnLst>
                <a:cxn ang="0">
                  <a:pos x="0" y="742"/>
                </a:cxn>
                <a:cxn ang="0">
                  <a:pos x="204" y="298"/>
                </a:cxn>
                <a:cxn ang="0">
                  <a:pos x="470" y="6"/>
                </a:cxn>
                <a:cxn ang="0">
                  <a:pos x="672" y="262"/>
                </a:cxn>
                <a:cxn ang="0">
                  <a:pos x="804" y="598"/>
                </a:cxn>
                <a:cxn ang="0">
                  <a:pos x="852" y="766"/>
                </a:cxn>
              </a:cxnLst>
              <a:rect l="0" t="0" r="r" b="b"/>
              <a:pathLst>
                <a:path w="852" h="766">
                  <a:moveTo>
                    <a:pt x="0" y="742"/>
                  </a:moveTo>
                  <a:cubicBezTo>
                    <a:pt x="34" y="666"/>
                    <a:pt x="126" y="421"/>
                    <a:pt x="204" y="298"/>
                  </a:cubicBezTo>
                  <a:cubicBezTo>
                    <a:pt x="282" y="175"/>
                    <a:pt x="392" y="12"/>
                    <a:pt x="470" y="6"/>
                  </a:cubicBezTo>
                  <a:cubicBezTo>
                    <a:pt x="548" y="0"/>
                    <a:pt x="616" y="163"/>
                    <a:pt x="672" y="262"/>
                  </a:cubicBezTo>
                  <a:cubicBezTo>
                    <a:pt x="728" y="361"/>
                    <a:pt x="774" y="514"/>
                    <a:pt x="804" y="598"/>
                  </a:cubicBezTo>
                  <a:cubicBezTo>
                    <a:pt x="834" y="682"/>
                    <a:pt x="842" y="731"/>
                    <a:pt x="852" y="766"/>
                  </a:cubicBezTo>
                </a:path>
              </a:pathLst>
            </a:custGeom>
            <a:noFill/>
            <a:ln w="31750">
              <a:solidFill>
                <a:srgbClr val="FF00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40970" name="Rectangle 32"/>
            <p:cNvSpPr>
              <a:spLocks noChangeArrowheads="1"/>
            </p:cNvSpPr>
            <p:nvPr/>
          </p:nvSpPr>
          <p:spPr bwMode="auto">
            <a:xfrm>
              <a:off x="2400" y="2016"/>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endParaRPr kumimoji="1" lang="zh-CN" altLang="en-US" sz="3800" b="0">
                <a:solidFill>
                  <a:srgbClr val="000000"/>
                </a:solidFill>
                <a:latin typeface="Times New Roman" pitchFamily="18" charset="0"/>
              </a:endParaRPr>
            </a:p>
            <a:p>
              <a:pPr eaLnBrk="0" hangingPunct="0"/>
              <a:endParaRPr kumimoji="1" lang="zh-CN" altLang="en-US" sz="3800" b="0">
                <a:solidFill>
                  <a:srgbClr val="000000"/>
                </a:solidFill>
                <a:latin typeface="Times New Roman" pitchFamily="18" charset="0"/>
              </a:endParaRPr>
            </a:p>
          </p:txBody>
        </p:sp>
        <p:sp>
          <p:nvSpPr>
            <p:cNvPr id="40971" name="Rectangle 33"/>
            <p:cNvSpPr>
              <a:spLocks noChangeArrowheads="1"/>
            </p:cNvSpPr>
            <p:nvPr/>
          </p:nvSpPr>
          <p:spPr bwMode="auto">
            <a:xfrm>
              <a:off x="2536" y="3226"/>
              <a:ext cx="29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20</a:t>
              </a:r>
            </a:p>
            <a:p>
              <a:pPr eaLnBrk="0" hangingPunct="0"/>
              <a:endParaRPr kumimoji="1" lang="zh-CN" altLang="en-US" sz="3800">
                <a:solidFill>
                  <a:srgbClr val="000000"/>
                </a:solidFill>
                <a:latin typeface="Times New Roman" pitchFamily="18" charset="0"/>
              </a:endParaRPr>
            </a:p>
          </p:txBody>
        </p:sp>
        <p:sp>
          <p:nvSpPr>
            <p:cNvPr id="40972" name="Rectangle 34"/>
            <p:cNvSpPr>
              <a:spLocks noChangeArrowheads="1"/>
            </p:cNvSpPr>
            <p:nvPr/>
          </p:nvSpPr>
          <p:spPr bwMode="auto">
            <a:xfrm>
              <a:off x="2548" y="2988"/>
              <a:ext cx="28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40</a:t>
              </a:r>
            </a:p>
            <a:p>
              <a:pPr eaLnBrk="0" hangingPunct="0"/>
              <a:endParaRPr kumimoji="1" lang="zh-CN" altLang="en-US" sz="3800">
                <a:solidFill>
                  <a:srgbClr val="000000"/>
                </a:solidFill>
                <a:latin typeface="Times New Roman" pitchFamily="18" charset="0"/>
              </a:endParaRPr>
            </a:p>
          </p:txBody>
        </p:sp>
        <p:sp>
          <p:nvSpPr>
            <p:cNvPr id="40973" name="Rectangle 35"/>
            <p:cNvSpPr>
              <a:spLocks noChangeArrowheads="1"/>
            </p:cNvSpPr>
            <p:nvPr/>
          </p:nvSpPr>
          <p:spPr bwMode="auto">
            <a:xfrm>
              <a:off x="2548" y="2770"/>
              <a:ext cx="28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60</a:t>
              </a:r>
            </a:p>
            <a:p>
              <a:pPr eaLnBrk="0" hangingPunct="0"/>
              <a:endParaRPr kumimoji="1" lang="zh-CN" altLang="en-US" sz="3800">
                <a:solidFill>
                  <a:srgbClr val="000000"/>
                </a:solidFill>
                <a:latin typeface="Times New Roman" pitchFamily="18" charset="0"/>
              </a:endParaRPr>
            </a:p>
          </p:txBody>
        </p:sp>
        <p:sp>
          <p:nvSpPr>
            <p:cNvPr id="40974" name="Rectangle 36"/>
            <p:cNvSpPr>
              <a:spLocks noChangeArrowheads="1"/>
            </p:cNvSpPr>
            <p:nvPr/>
          </p:nvSpPr>
          <p:spPr bwMode="auto">
            <a:xfrm>
              <a:off x="2548" y="2538"/>
              <a:ext cx="284"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80</a:t>
              </a:r>
            </a:p>
            <a:p>
              <a:pPr eaLnBrk="0" hangingPunct="0"/>
              <a:endParaRPr kumimoji="1" lang="zh-CN" altLang="en-US" sz="3800">
                <a:solidFill>
                  <a:srgbClr val="000000"/>
                </a:solidFill>
                <a:latin typeface="Times New Roman" pitchFamily="18" charset="0"/>
              </a:endParaRPr>
            </a:p>
          </p:txBody>
        </p:sp>
        <p:sp>
          <p:nvSpPr>
            <p:cNvPr id="40975" name="Rectangle 37"/>
            <p:cNvSpPr>
              <a:spLocks noChangeArrowheads="1"/>
            </p:cNvSpPr>
            <p:nvPr/>
          </p:nvSpPr>
          <p:spPr bwMode="auto">
            <a:xfrm>
              <a:off x="2460" y="2302"/>
              <a:ext cx="37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100</a:t>
              </a:r>
            </a:p>
            <a:p>
              <a:pPr eaLnBrk="0" hangingPunct="0"/>
              <a:endParaRPr kumimoji="1" lang="zh-CN" altLang="en-US" sz="3800">
                <a:solidFill>
                  <a:srgbClr val="000000"/>
                </a:solidFill>
                <a:latin typeface="Times New Roman" pitchFamily="18" charset="0"/>
              </a:endParaRPr>
            </a:p>
          </p:txBody>
        </p:sp>
        <p:sp>
          <p:nvSpPr>
            <p:cNvPr id="40976" name="Rectangle 38"/>
            <p:cNvSpPr>
              <a:spLocks noChangeArrowheads="1"/>
            </p:cNvSpPr>
            <p:nvPr/>
          </p:nvSpPr>
          <p:spPr bwMode="auto">
            <a:xfrm>
              <a:off x="2675" y="3570"/>
              <a:ext cx="301"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0</a:t>
              </a:r>
            </a:p>
            <a:p>
              <a:pPr eaLnBrk="0" hangingPunct="0"/>
              <a:endParaRPr kumimoji="1" lang="zh-CN" altLang="en-US" sz="3800">
                <a:solidFill>
                  <a:srgbClr val="000000"/>
                </a:solidFill>
                <a:latin typeface="Times New Roman" pitchFamily="18" charset="0"/>
              </a:endParaRPr>
            </a:p>
          </p:txBody>
        </p:sp>
        <p:sp>
          <p:nvSpPr>
            <p:cNvPr id="40977" name="Rectangle 39"/>
            <p:cNvSpPr>
              <a:spLocks noChangeArrowheads="1"/>
            </p:cNvSpPr>
            <p:nvPr/>
          </p:nvSpPr>
          <p:spPr bwMode="auto">
            <a:xfrm>
              <a:off x="3046" y="3570"/>
              <a:ext cx="35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1.0</a:t>
              </a:r>
            </a:p>
          </p:txBody>
        </p:sp>
        <p:sp>
          <p:nvSpPr>
            <p:cNvPr id="40978" name="Rectangle 40"/>
            <p:cNvSpPr>
              <a:spLocks noChangeArrowheads="1"/>
            </p:cNvSpPr>
            <p:nvPr/>
          </p:nvSpPr>
          <p:spPr bwMode="auto">
            <a:xfrm>
              <a:off x="3510" y="3570"/>
              <a:ext cx="37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2.0</a:t>
              </a:r>
            </a:p>
            <a:p>
              <a:pPr eaLnBrk="0" hangingPunct="0"/>
              <a:endParaRPr kumimoji="1" lang="zh-CN" altLang="en-US" sz="3800">
                <a:solidFill>
                  <a:srgbClr val="000000"/>
                </a:solidFill>
                <a:latin typeface="Times New Roman" pitchFamily="18" charset="0"/>
              </a:endParaRPr>
            </a:p>
          </p:txBody>
        </p:sp>
        <p:sp>
          <p:nvSpPr>
            <p:cNvPr id="40979" name="Rectangle 41"/>
            <p:cNvSpPr>
              <a:spLocks noChangeArrowheads="1"/>
            </p:cNvSpPr>
            <p:nvPr/>
          </p:nvSpPr>
          <p:spPr bwMode="auto">
            <a:xfrm>
              <a:off x="3977" y="3570"/>
              <a:ext cx="34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3.0</a:t>
              </a:r>
            </a:p>
            <a:p>
              <a:pPr eaLnBrk="0" hangingPunct="0"/>
              <a:endParaRPr kumimoji="1" lang="zh-CN" altLang="en-US" sz="3800">
                <a:solidFill>
                  <a:srgbClr val="000000"/>
                </a:solidFill>
                <a:latin typeface="Times New Roman" pitchFamily="18" charset="0"/>
              </a:endParaRPr>
            </a:p>
          </p:txBody>
        </p:sp>
        <p:sp>
          <p:nvSpPr>
            <p:cNvPr id="40980" name="Rectangle 42"/>
            <p:cNvSpPr>
              <a:spLocks noChangeArrowheads="1"/>
            </p:cNvSpPr>
            <p:nvPr/>
          </p:nvSpPr>
          <p:spPr bwMode="auto">
            <a:xfrm>
              <a:off x="4431" y="3570"/>
              <a:ext cx="36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4.0</a:t>
              </a:r>
            </a:p>
            <a:p>
              <a:pPr eaLnBrk="0" hangingPunct="0"/>
              <a:endParaRPr kumimoji="1" lang="zh-CN" altLang="en-US" sz="3800">
                <a:solidFill>
                  <a:srgbClr val="000000"/>
                </a:solidFill>
                <a:latin typeface="Times New Roman" pitchFamily="18" charset="0"/>
              </a:endParaRPr>
            </a:p>
          </p:txBody>
        </p:sp>
        <p:sp>
          <p:nvSpPr>
            <p:cNvPr id="40981" name="Rectangle 43"/>
            <p:cNvSpPr>
              <a:spLocks noChangeArrowheads="1"/>
            </p:cNvSpPr>
            <p:nvPr/>
          </p:nvSpPr>
          <p:spPr bwMode="auto">
            <a:xfrm>
              <a:off x="4272" y="3312"/>
              <a:ext cx="7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λ/μm</a:t>
              </a:r>
            </a:p>
            <a:p>
              <a:pPr eaLnBrk="0" hangingPunct="0"/>
              <a:endParaRPr kumimoji="1" lang="zh-CN" altLang="en-US" sz="3800">
                <a:solidFill>
                  <a:srgbClr val="000000"/>
                </a:solidFill>
                <a:latin typeface="Times New Roman" pitchFamily="18" charset="0"/>
              </a:endParaRPr>
            </a:p>
          </p:txBody>
        </p:sp>
        <p:sp>
          <p:nvSpPr>
            <p:cNvPr id="63532" name="Freeform 44"/>
            <p:cNvSpPr>
              <a:spLocks/>
            </p:cNvSpPr>
            <p:nvPr/>
          </p:nvSpPr>
          <p:spPr bwMode="auto">
            <a:xfrm>
              <a:off x="3552" y="2496"/>
              <a:ext cx="852" cy="768"/>
            </a:xfrm>
            <a:custGeom>
              <a:avLst/>
              <a:gdLst/>
              <a:ahLst/>
              <a:cxnLst>
                <a:cxn ang="0">
                  <a:pos x="0" y="742"/>
                </a:cxn>
                <a:cxn ang="0">
                  <a:pos x="204" y="298"/>
                </a:cxn>
                <a:cxn ang="0">
                  <a:pos x="470" y="6"/>
                </a:cxn>
                <a:cxn ang="0">
                  <a:pos x="672" y="262"/>
                </a:cxn>
                <a:cxn ang="0">
                  <a:pos x="804" y="598"/>
                </a:cxn>
                <a:cxn ang="0">
                  <a:pos x="852" y="766"/>
                </a:cxn>
              </a:cxnLst>
              <a:rect l="0" t="0" r="r" b="b"/>
              <a:pathLst>
                <a:path w="852" h="766">
                  <a:moveTo>
                    <a:pt x="0" y="742"/>
                  </a:moveTo>
                  <a:cubicBezTo>
                    <a:pt x="34" y="666"/>
                    <a:pt x="126" y="421"/>
                    <a:pt x="204" y="298"/>
                  </a:cubicBezTo>
                  <a:cubicBezTo>
                    <a:pt x="282" y="175"/>
                    <a:pt x="392" y="12"/>
                    <a:pt x="470" y="6"/>
                  </a:cubicBezTo>
                  <a:cubicBezTo>
                    <a:pt x="548" y="0"/>
                    <a:pt x="616" y="163"/>
                    <a:pt x="672" y="262"/>
                  </a:cubicBezTo>
                  <a:cubicBezTo>
                    <a:pt x="728" y="361"/>
                    <a:pt x="774" y="514"/>
                    <a:pt x="804" y="598"/>
                  </a:cubicBezTo>
                  <a:cubicBezTo>
                    <a:pt x="834" y="682"/>
                    <a:pt x="842" y="731"/>
                    <a:pt x="852" y="766"/>
                  </a:cubicBezTo>
                </a:path>
              </a:pathLst>
            </a:custGeom>
            <a:noFill/>
            <a:ln w="31750">
              <a:solidFill>
                <a:srgbClr val="FFFF00"/>
              </a:solidFill>
              <a:round/>
              <a:headEnd/>
              <a:tailEnd/>
            </a:ln>
          </p:spPr>
          <p:txBody>
            <a:bodyPr/>
            <a:lstStyle/>
            <a:p>
              <a:pPr>
                <a:defRPr/>
              </a:pPr>
              <a:endParaRPr lang="zh-CN" altLang="en-US" sz="3800">
                <a:effectLst>
                  <a:outerShdw blurRad="38100" dist="38100" dir="2700000" algn="tl">
                    <a:srgbClr val="000000">
                      <a:alpha val="43137"/>
                    </a:srgbClr>
                  </a:outerShdw>
                </a:effectLst>
              </a:endParaRPr>
            </a:p>
          </p:txBody>
        </p:sp>
        <p:sp>
          <p:nvSpPr>
            <p:cNvPr id="40983" name="Rectangle 45"/>
            <p:cNvSpPr>
              <a:spLocks noChangeArrowheads="1"/>
            </p:cNvSpPr>
            <p:nvPr/>
          </p:nvSpPr>
          <p:spPr bwMode="auto">
            <a:xfrm>
              <a:off x="2778" y="2058"/>
              <a:ext cx="7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i="1">
                  <a:solidFill>
                    <a:srgbClr val="000000"/>
                  </a:solidFill>
                  <a:latin typeface="Times New Roman" pitchFamily="18" charset="0"/>
                </a:rPr>
                <a:t>I</a:t>
              </a:r>
              <a:r>
                <a:rPr kumimoji="1" lang="en-US" altLang="zh-CN" sz="3800">
                  <a:solidFill>
                    <a:srgbClr val="000000"/>
                  </a:solidFill>
                  <a:latin typeface="Times New Roman" pitchFamily="18" charset="0"/>
                </a:rPr>
                <a:t>/mA</a:t>
              </a:r>
            </a:p>
            <a:p>
              <a:pPr eaLnBrk="0" hangingPunct="0"/>
              <a:endParaRPr kumimoji="1" lang="zh-CN" altLang="en-US" sz="3800">
                <a:solidFill>
                  <a:srgbClr val="000000"/>
                </a:solidFill>
                <a:latin typeface="Times New Roman" pitchFamily="18" charset="0"/>
              </a:endParaRPr>
            </a:p>
          </p:txBody>
        </p:sp>
        <p:sp>
          <p:nvSpPr>
            <p:cNvPr id="40984" name="Rectangle 46"/>
            <p:cNvSpPr>
              <a:spLocks noChangeArrowheads="1"/>
            </p:cNvSpPr>
            <p:nvPr/>
          </p:nvSpPr>
          <p:spPr bwMode="auto">
            <a:xfrm>
              <a:off x="2928" y="2544"/>
              <a:ext cx="61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Times New Roman" pitchFamily="18" charset="0"/>
                </a:rPr>
                <a:t>+20 ºC</a:t>
              </a:r>
            </a:p>
            <a:p>
              <a:pPr eaLnBrk="0" hangingPunct="0"/>
              <a:endParaRPr kumimoji="1" lang="zh-CN" altLang="en-US" sz="3800">
                <a:solidFill>
                  <a:srgbClr val="000000"/>
                </a:solidFill>
                <a:latin typeface="Times New Roman" pitchFamily="18" charset="0"/>
              </a:endParaRPr>
            </a:p>
          </p:txBody>
        </p:sp>
        <p:sp>
          <p:nvSpPr>
            <p:cNvPr id="40985" name="Rectangle 47"/>
            <p:cNvSpPr>
              <a:spLocks noChangeArrowheads="1"/>
            </p:cNvSpPr>
            <p:nvPr/>
          </p:nvSpPr>
          <p:spPr bwMode="auto">
            <a:xfrm>
              <a:off x="4248" y="2688"/>
              <a:ext cx="61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pPr algn="just"/>
              <a:r>
                <a:rPr kumimoji="1" lang="en-US" altLang="zh-CN" sz="3800">
                  <a:solidFill>
                    <a:srgbClr val="000000"/>
                  </a:solidFill>
                  <a:latin typeface="宋体" pitchFamily="2" charset="-122"/>
                </a:rPr>
                <a:t>-</a:t>
              </a:r>
              <a:r>
                <a:rPr kumimoji="1" lang="en-US" altLang="zh-CN" sz="3800">
                  <a:solidFill>
                    <a:srgbClr val="000000"/>
                  </a:solidFill>
                  <a:latin typeface="Times New Roman" pitchFamily="18" charset="0"/>
                </a:rPr>
                <a:t>20 ºC</a:t>
              </a:r>
            </a:p>
            <a:p>
              <a:pPr eaLnBrk="0" hangingPunct="0"/>
              <a:endParaRPr kumimoji="1" lang="zh-CN" altLang="en-US" sz="3800">
                <a:solidFill>
                  <a:srgbClr val="000000"/>
                </a:solidFill>
                <a:latin typeface="Times New Roman" pitchFamily="18" charset="0"/>
              </a:endParaRPr>
            </a:p>
          </p:txBody>
        </p:sp>
      </p:grpSp>
      <p:sp>
        <p:nvSpPr>
          <p:cNvPr id="40966" name="Rectangle 48"/>
          <p:cNvSpPr>
            <a:spLocks noChangeArrowheads="1"/>
          </p:cNvSpPr>
          <p:nvPr/>
        </p:nvSpPr>
        <p:spPr bwMode="auto">
          <a:xfrm>
            <a:off x="6052485" y="6858794"/>
            <a:ext cx="10361176" cy="110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217691" tIns="108846" rIns="217691" bIns="108846">
            <a:spAutoFit/>
          </a:bodyPr>
          <a:lstStyle/>
          <a:p>
            <a:pPr eaLnBrk="0" hangingPunct="0">
              <a:lnSpc>
                <a:spcPct val="120000"/>
              </a:lnSpc>
              <a:spcBef>
                <a:spcPct val="20000"/>
              </a:spcBef>
              <a:buClr>
                <a:schemeClr val="hlink"/>
              </a:buClr>
              <a:buSzPct val="70000"/>
              <a:buFont typeface="Wingdings" pitchFamily="2" charset="2"/>
              <a:buNone/>
            </a:pPr>
            <a:r>
              <a:rPr lang="zh-CN" altLang="en-US" sz="4800">
                <a:solidFill>
                  <a:srgbClr val="990000"/>
                </a:solidFill>
                <a:ea typeface="楷体_GB2312" pitchFamily="49" charset="-122"/>
              </a:rPr>
              <a:t>硫化镉</a:t>
            </a:r>
            <a:r>
              <a:rPr lang="zh-CN" altLang="en-US" sz="4800">
                <a:solidFill>
                  <a:srgbClr val="990000"/>
                </a:solidFill>
                <a:latin typeface="Times New Roman" pitchFamily="18" charset="0"/>
                <a:ea typeface="楷体_GB2312" pitchFamily="49" charset="-122"/>
              </a:rPr>
              <a:t>光敏电阻的温度特性曲线</a:t>
            </a:r>
          </a:p>
        </p:txBody>
      </p:sp>
    </p:spTree>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
          <p:cNvSpPr>
            <a:spLocks noChangeArrowheads="1"/>
          </p:cNvSpPr>
          <p:nvPr/>
        </p:nvSpPr>
        <p:spPr bwMode="auto">
          <a:xfrm>
            <a:off x="380926" y="2429158"/>
            <a:ext cx="19774271" cy="126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en-US" altLang="zh-CN" sz="6700">
                <a:solidFill>
                  <a:schemeClr val="hlink"/>
                </a:solidFill>
                <a:latin typeface="华文新魏" pitchFamily="2" charset="-122"/>
                <a:ea typeface="华文新魏" pitchFamily="2" charset="-122"/>
              </a:rPr>
              <a:t> (2.1) </a:t>
            </a:r>
            <a:r>
              <a:rPr lang="zh-CN" altLang="en-US" sz="6700">
                <a:solidFill>
                  <a:schemeClr val="hlink"/>
                </a:solidFill>
                <a:latin typeface="华文新魏" pitchFamily="2" charset="-122"/>
                <a:ea typeface="华文新魏" pitchFamily="2" charset="-122"/>
              </a:rPr>
              <a:t>外光电传感器 （</a:t>
            </a:r>
            <a:r>
              <a:rPr lang="en-US" altLang="zh-CN" sz="6700">
                <a:solidFill>
                  <a:schemeClr val="hlink"/>
                </a:solidFill>
                <a:latin typeface="华文新魏" pitchFamily="2" charset="-122"/>
                <a:ea typeface="华文新魏" pitchFamily="2" charset="-122"/>
              </a:rPr>
              <a:t>PE</a:t>
            </a:r>
            <a:r>
              <a:rPr lang="zh-CN" altLang="en-US" sz="6700">
                <a:solidFill>
                  <a:schemeClr val="hlink"/>
                </a:solidFill>
                <a:latin typeface="华文新魏" pitchFamily="2" charset="-122"/>
                <a:ea typeface="华文新魏" pitchFamily="2" charset="-122"/>
              </a:rPr>
              <a:t>器件）</a:t>
            </a:r>
          </a:p>
        </p:txBody>
      </p:sp>
      <p:sp>
        <p:nvSpPr>
          <p:cNvPr id="41987" name="Rectangle 11"/>
          <p:cNvSpPr>
            <a:spLocks noChangeArrowheads="1"/>
          </p:cNvSpPr>
          <p:nvPr/>
        </p:nvSpPr>
        <p:spPr bwMode="auto">
          <a:xfrm>
            <a:off x="571390" y="3858074"/>
            <a:ext cx="23041766" cy="705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nSpc>
                <a:spcPct val="150000"/>
              </a:lnSpc>
              <a:spcBef>
                <a:spcPct val="20000"/>
              </a:spcBef>
              <a:buClr>
                <a:schemeClr val="hlink"/>
              </a:buClr>
              <a:buSzPct val="70000"/>
            </a:pPr>
            <a:r>
              <a:rPr lang="en-US" altLang="zh-CN" sz="5700" dirty="0">
                <a:latin typeface="楷体_GB2312" pitchFamily="49" charset="-122"/>
                <a:ea typeface="楷体_GB2312" pitchFamily="49" charset="-122"/>
              </a:rPr>
              <a:t>      </a:t>
            </a:r>
            <a:r>
              <a:rPr lang="zh-CN" altLang="en-US" sz="5700" dirty="0">
                <a:latin typeface="楷体_GB2312" pitchFamily="49" charset="-122"/>
                <a:ea typeface="楷体_GB2312" pitchFamily="49" charset="-122"/>
              </a:rPr>
              <a:t>当光辐射照在某些材料的表面上时，若入射光的光子能量足够大，就能使材料的</a:t>
            </a:r>
            <a:r>
              <a:rPr lang="zh-CN" altLang="en-US" sz="5700" i="1" dirty="0">
                <a:solidFill>
                  <a:srgbClr val="FF0000"/>
                </a:solidFill>
                <a:latin typeface="楷体_GB2312" pitchFamily="49" charset="-122"/>
                <a:ea typeface="楷体_GB2312" pitchFamily="49" charset="-122"/>
              </a:rPr>
              <a:t>电子逸出表面</a:t>
            </a:r>
            <a:r>
              <a:rPr lang="zh-CN" altLang="en-US" sz="5700" dirty="0">
                <a:latin typeface="楷体_GB2312" pitchFamily="49" charset="-122"/>
                <a:ea typeface="楷体_GB2312" pitchFamily="49" charset="-122"/>
              </a:rPr>
              <a:t>，向外发射出电子，这种现象叫</a:t>
            </a:r>
            <a:r>
              <a:rPr lang="zh-CN" altLang="en-US" sz="5700" i="1" dirty="0">
                <a:solidFill>
                  <a:srgbClr val="FF0000"/>
                </a:solidFill>
                <a:latin typeface="楷体_GB2312" pitchFamily="49" charset="-122"/>
                <a:ea typeface="楷体_GB2312" pitchFamily="49" charset="-122"/>
              </a:rPr>
              <a:t>外光电效应或光电子发射效应</a:t>
            </a:r>
            <a:r>
              <a:rPr lang="zh-CN" altLang="en-US" sz="5700">
                <a:latin typeface="楷体_GB2312" pitchFamily="49" charset="-122"/>
                <a:ea typeface="楷体_GB2312" pitchFamily="49" charset="-122"/>
              </a:rPr>
              <a:t>。</a:t>
            </a:r>
            <a:r>
              <a:rPr lang="zh-CN" altLang="en-US" sz="5700" smtClean="0">
                <a:latin typeface="楷体_GB2312" pitchFamily="49" charset="-122"/>
                <a:ea typeface="楷体_GB2312" pitchFamily="49" charset="-122"/>
              </a:rPr>
              <a:t>光电管</a:t>
            </a:r>
            <a:r>
              <a:rPr lang="zh-CN" altLang="en-US" sz="5700" dirty="0">
                <a:latin typeface="楷体_GB2312" pitchFamily="49" charset="-122"/>
                <a:ea typeface="楷体_GB2312" pitchFamily="49" charset="-122"/>
              </a:rPr>
              <a:t>、光电倍增管等便属于这种类型的电子传感器。它的响应速度比较快，一般只需几个毫微秒。但电子逸出需要较大的光子能量，只适宜于近红外辐射或可见光范围内使用。</a:t>
            </a:r>
          </a:p>
        </p:txBody>
      </p:sp>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p:cNvSpPr>
            <a:spLocks noChangeArrowheads="1"/>
          </p:cNvSpPr>
          <p:nvPr/>
        </p:nvSpPr>
        <p:spPr bwMode="auto">
          <a:xfrm>
            <a:off x="668736" y="2394227"/>
            <a:ext cx="18965863" cy="142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en-US" altLang="zh-CN" sz="6700">
                <a:solidFill>
                  <a:schemeClr val="hlink"/>
                </a:solidFill>
                <a:latin typeface="华文新魏" pitchFamily="2" charset="-122"/>
                <a:ea typeface="华文新魏" pitchFamily="2" charset="-122"/>
              </a:rPr>
              <a:t>(2.2) </a:t>
            </a:r>
            <a:r>
              <a:rPr lang="zh-CN" altLang="en-US" sz="6700">
                <a:solidFill>
                  <a:schemeClr val="hlink"/>
                </a:solidFill>
                <a:latin typeface="华文新魏" pitchFamily="2" charset="-122"/>
                <a:ea typeface="华文新魏" pitchFamily="2" charset="-122"/>
              </a:rPr>
              <a:t>光电导传感器 （</a:t>
            </a:r>
            <a:r>
              <a:rPr lang="en-US" altLang="zh-CN" sz="6700">
                <a:solidFill>
                  <a:schemeClr val="hlink"/>
                </a:solidFill>
                <a:latin typeface="华文新魏" pitchFamily="2" charset="-122"/>
                <a:ea typeface="华文新魏" pitchFamily="2" charset="-122"/>
              </a:rPr>
              <a:t>PC</a:t>
            </a:r>
            <a:r>
              <a:rPr lang="zh-CN" altLang="en-US" sz="6700">
                <a:solidFill>
                  <a:schemeClr val="hlink"/>
                </a:solidFill>
                <a:latin typeface="华文新魏" pitchFamily="2" charset="-122"/>
                <a:ea typeface="华文新魏" pitchFamily="2" charset="-122"/>
              </a:rPr>
              <a:t>器件）</a:t>
            </a:r>
          </a:p>
        </p:txBody>
      </p:sp>
      <p:sp>
        <p:nvSpPr>
          <p:cNvPr id="43011" name="Rectangle 10"/>
          <p:cNvSpPr>
            <a:spLocks noChangeArrowheads="1"/>
          </p:cNvSpPr>
          <p:nvPr/>
        </p:nvSpPr>
        <p:spPr bwMode="auto">
          <a:xfrm>
            <a:off x="863431" y="4121628"/>
            <a:ext cx="22550795" cy="734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20000"/>
              </a:lnSpc>
              <a:spcBef>
                <a:spcPct val="20000"/>
              </a:spcBef>
              <a:buClr>
                <a:srgbClr val="FF0000"/>
              </a:buClr>
              <a:buSzPct val="80000"/>
              <a:buFont typeface="Wingdings" pitchFamily="2" charset="2"/>
              <a:buChar char="p"/>
            </a:pPr>
            <a:r>
              <a:rPr lang="zh-CN" altLang="en-US" sz="5700">
                <a:latin typeface="楷体_GB2312" pitchFamily="49" charset="-122"/>
                <a:ea typeface="楷体_GB2312" pitchFamily="49" charset="-122"/>
              </a:rPr>
              <a:t>当红外辐射照射在某些半导体材料表面上时，半导体材料中有些电子和空穴可以从原来不导电的束缚状态变为能导电的自由状态，使半导体的导电率增加，这种现象叫</a:t>
            </a:r>
            <a:r>
              <a:rPr lang="zh-CN" altLang="en-US" sz="5700" i="1" u="sng">
                <a:solidFill>
                  <a:srgbClr val="FF0000"/>
                </a:solidFill>
                <a:latin typeface="楷体_GB2312" pitchFamily="49" charset="-122"/>
                <a:ea typeface="楷体_GB2312" pitchFamily="49" charset="-122"/>
              </a:rPr>
              <a:t>光电导现象</a:t>
            </a:r>
            <a:r>
              <a:rPr lang="zh-CN" altLang="en-US" sz="5700">
                <a:latin typeface="楷体_GB2312" pitchFamily="49" charset="-122"/>
                <a:ea typeface="楷体_GB2312" pitchFamily="49" charset="-122"/>
              </a:rPr>
              <a:t>。利用光电导现象制成的传感器称为光电导传感器，如</a:t>
            </a:r>
            <a:r>
              <a:rPr lang="en-US" altLang="zh-CN" sz="5700">
                <a:latin typeface="楷体_GB2312" pitchFamily="49" charset="-122"/>
                <a:ea typeface="楷体_GB2312" pitchFamily="49" charset="-122"/>
              </a:rPr>
              <a:t>PbS</a:t>
            </a:r>
            <a:r>
              <a:rPr lang="zh-CN" altLang="zh-CN" sz="5700">
                <a:latin typeface="楷体_GB2312" pitchFamily="49" charset="-122"/>
                <a:ea typeface="楷体_GB2312" pitchFamily="49" charset="-122"/>
              </a:rPr>
              <a:t>、</a:t>
            </a:r>
            <a:r>
              <a:rPr lang="en-US" altLang="zh-CN" sz="5700">
                <a:latin typeface="楷体_GB2312" pitchFamily="49" charset="-122"/>
                <a:ea typeface="楷体_GB2312" pitchFamily="49" charset="-122"/>
              </a:rPr>
              <a:t>PbSe</a:t>
            </a:r>
            <a:r>
              <a:rPr lang="zh-CN" altLang="zh-CN" sz="5700">
                <a:latin typeface="楷体_GB2312" pitchFamily="49" charset="-122"/>
                <a:ea typeface="楷体_GB2312" pitchFamily="49" charset="-122"/>
              </a:rPr>
              <a:t>、</a:t>
            </a:r>
            <a:r>
              <a:rPr lang="en-US" altLang="zh-CN" sz="5700">
                <a:latin typeface="楷体_GB2312" pitchFamily="49" charset="-122"/>
                <a:ea typeface="楷体_GB2312" pitchFamily="49" charset="-122"/>
              </a:rPr>
              <a:t>InSb</a:t>
            </a:r>
            <a:r>
              <a:rPr lang="zh-CN" altLang="en-US" sz="5700">
                <a:latin typeface="楷体_GB2312" pitchFamily="49" charset="-122"/>
                <a:ea typeface="楷体_GB2312" pitchFamily="49" charset="-122"/>
              </a:rPr>
              <a:t>（</a:t>
            </a:r>
            <a:r>
              <a:rPr lang="zh-CN" altLang="en-US" sz="5700"/>
              <a:t>锑化铟）</a:t>
            </a:r>
            <a:r>
              <a:rPr lang="zh-CN" altLang="zh-CN" sz="5700">
                <a:latin typeface="楷体_GB2312" pitchFamily="49" charset="-122"/>
                <a:ea typeface="楷体_GB2312" pitchFamily="49" charset="-122"/>
              </a:rPr>
              <a:t>、</a:t>
            </a:r>
            <a:r>
              <a:rPr lang="en-US" altLang="zh-CN" sz="5700">
                <a:latin typeface="楷体_GB2312" pitchFamily="49" charset="-122"/>
                <a:ea typeface="楷体_GB2312" pitchFamily="49" charset="-122"/>
              </a:rPr>
              <a:t>HgCdTe</a:t>
            </a:r>
            <a:r>
              <a:rPr lang="zh-CN" altLang="en-US" sz="5700">
                <a:latin typeface="楷体_GB2312" pitchFamily="49" charset="-122"/>
                <a:ea typeface="楷体_GB2312" pitchFamily="49" charset="-122"/>
              </a:rPr>
              <a:t>等材料都可制造光电导传感器。</a:t>
            </a:r>
          </a:p>
          <a:p>
            <a:pPr marL="816342" indent="-816342" algn="just">
              <a:lnSpc>
                <a:spcPct val="120000"/>
              </a:lnSpc>
              <a:spcBef>
                <a:spcPct val="20000"/>
              </a:spcBef>
              <a:buClr>
                <a:srgbClr val="FF0000"/>
              </a:buClr>
              <a:buSzPct val="80000"/>
              <a:buFont typeface="Wingdings" pitchFamily="2" charset="2"/>
              <a:buChar char="p"/>
            </a:pPr>
            <a:r>
              <a:rPr lang="zh-CN" altLang="en-US" sz="5700">
                <a:latin typeface="楷体_GB2312" pitchFamily="49" charset="-122"/>
                <a:ea typeface="楷体_GB2312" pitchFamily="49" charset="-122"/>
              </a:rPr>
              <a:t>使用光电导传感器时，需要</a:t>
            </a:r>
            <a:r>
              <a:rPr lang="zh-CN" altLang="en-US" sz="5700" i="1" u="sng">
                <a:solidFill>
                  <a:srgbClr val="FF0000"/>
                </a:solidFill>
                <a:latin typeface="楷体_GB2312" pitchFamily="49" charset="-122"/>
                <a:ea typeface="楷体_GB2312" pitchFamily="49" charset="-122"/>
              </a:rPr>
              <a:t>制冷</a:t>
            </a:r>
            <a:r>
              <a:rPr lang="zh-CN" altLang="en-US" sz="5700">
                <a:latin typeface="楷体_GB2312" pitchFamily="49" charset="-122"/>
                <a:ea typeface="楷体_GB2312" pitchFamily="49" charset="-122"/>
              </a:rPr>
              <a:t>和加上一定的</a:t>
            </a:r>
            <a:r>
              <a:rPr lang="zh-CN" altLang="en-US" sz="5700" i="1" u="sng">
                <a:solidFill>
                  <a:srgbClr val="FF0000"/>
                </a:solidFill>
                <a:latin typeface="楷体_GB2312" pitchFamily="49" charset="-122"/>
                <a:ea typeface="楷体_GB2312" pitchFamily="49" charset="-122"/>
              </a:rPr>
              <a:t>偏压</a:t>
            </a:r>
            <a:r>
              <a:rPr lang="zh-CN" altLang="en-US" sz="5700">
                <a:latin typeface="楷体_GB2312" pitchFamily="49" charset="-122"/>
                <a:ea typeface="楷体_GB2312" pitchFamily="49" charset="-122"/>
              </a:rPr>
              <a:t>，否则会使响应率降低、噪声大、响应波段窄，以致使红外传感器损坏。</a:t>
            </a:r>
          </a:p>
        </p:txBody>
      </p:sp>
    </p:spTree>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9"/>
          <p:cNvSpPr>
            <a:spLocks noChangeArrowheads="1"/>
          </p:cNvSpPr>
          <p:nvPr/>
        </p:nvSpPr>
        <p:spPr bwMode="auto">
          <a:xfrm>
            <a:off x="761851" y="2429157"/>
            <a:ext cx="21911688" cy="148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en-US" altLang="zh-CN" sz="7600">
                <a:solidFill>
                  <a:schemeClr val="hlink"/>
                </a:solidFill>
                <a:latin typeface="华文新魏" pitchFamily="2" charset="-122"/>
                <a:ea typeface="华文新魏" pitchFamily="2" charset="-122"/>
              </a:rPr>
              <a:t> (</a:t>
            </a:r>
            <a:r>
              <a:rPr lang="en-US" altLang="zh-CN" sz="6700">
                <a:solidFill>
                  <a:schemeClr val="hlink"/>
                </a:solidFill>
                <a:latin typeface="华文新魏" pitchFamily="2" charset="-122"/>
                <a:ea typeface="华文新魏" pitchFamily="2" charset="-122"/>
              </a:rPr>
              <a:t>2.3) </a:t>
            </a:r>
            <a:r>
              <a:rPr lang="zh-CN" altLang="en-US" sz="6700">
                <a:solidFill>
                  <a:schemeClr val="hlink"/>
                </a:solidFill>
                <a:latin typeface="华文新魏" pitchFamily="2" charset="-122"/>
                <a:ea typeface="华文新魏" pitchFamily="2" charset="-122"/>
              </a:rPr>
              <a:t>光生伏特传感器（</a:t>
            </a:r>
            <a:r>
              <a:rPr lang="en-US" altLang="zh-CN" sz="6700">
                <a:solidFill>
                  <a:schemeClr val="hlink"/>
                </a:solidFill>
                <a:latin typeface="华文新魏" pitchFamily="2" charset="-122"/>
                <a:ea typeface="华文新魏" pitchFamily="2" charset="-122"/>
              </a:rPr>
              <a:t>PU</a:t>
            </a:r>
            <a:r>
              <a:rPr lang="zh-CN" altLang="en-US" sz="6700">
                <a:solidFill>
                  <a:schemeClr val="hlink"/>
                </a:solidFill>
                <a:latin typeface="华文新魏" pitchFamily="2" charset="-122"/>
                <a:ea typeface="华文新魏" pitchFamily="2" charset="-122"/>
              </a:rPr>
              <a:t>器件）</a:t>
            </a:r>
          </a:p>
        </p:txBody>
      </p:sp>
      <p:sp>
        <p:nvSpPr>
          <p:cNvPr id="44035" name="Rectangle 10"/>
          <p:cNvSpPr>
            <a:spLocks noChangeArrowheads="1"/>
          </p:cNvSpPr>
          <p:nvPr/>
        </p:nvSpPr>
        <p:spPr bwMode="auto">
          <a:xfrm>
            <a:off x="952315" y="4143856"/>
            <a:ext cx="22123311" cy="676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25000"/>
              </a:lnSpc>
              <a:spcBef>
                <a:spcPct val="20000"/>
              </a:spcBef>
              <a:buClr>
                <a:srgbClr val="FF0000"/>
              </a:buClr>
              <a:buSzPct val="80000"/>
              <a:buFont typeface="Wingdings" pitchFamily="2" charset="2"/>
              <a:buChar char="p"/>
            </a:pPr>
            <a:r>
              <a:rPr lang="zh-CN" altLang="en-US" sz="6200">
                <a:latin typeface="楷体_GB2312" pitchFamily="49" charset="-122"/>
                <a:ea typeface="楷体_GB2312" pitchFamily="49" charset="-122"/>
              </a:rPr>
              <a:t>当红外辐射照射在某些半导体材料的</a:t>
            </a:r>
            <a:r>
              <a:rPr lang="en-US" altLang="zh-CN" sz="6200">
                <a:latin typeface="楷体_GB2312" pitchFamily="49" charset="-122"/>
                <a:ea typeface="楷体_GB2312" pitchFamily="49" charset="-122"/>
              </a:rPr>
              <a:t>pn</a:t>
            </a:r>
            <a:r>
              <a:rPr lang="zh-CN" altLang="en-US" sz="6200">
                <a:latin typeface="楷体_GB2312" pitchFamily="49" charset="-122"/>
                <a:ea typeface="楷体_GB2312" pitchFamily="49" charset="-122"/>
              </a:rPr>
              <a:t>结上时，在结内电场的作用下，自由电子移向</a:t>
            </a:r>
            <a:r>
              <a:rPr lang="en-US" altLang="zh-CN" sz="6200">
                <a:latin typeface="楷体_GB2312" pitchFamily="49" charset="-122"/>
                <a:ea typeface="楷体_GB2312" pitchFamily="49" charset="-122"/>
              </a:rPr>
              <a:t>n</a:t>
            </a:r>
            <a:r>
              <a:rPr lang="zh-CN" altLang="en-US" sz="6200">
                <a:latin typeface="楷体_GB2312" pitchFamily="49" charset="-122"/>
                <a:ea typeface="楷体_GB2312" pitchFamily="49" charset="-122"/>
              </a:rPr>
              <a:t>区，空穴移向</a:t>
            </a:r>
            <a:r>
              <a:rPr lang="en-US" altLang="zh-CN" sz="6200">
                <a:latin typeface="楷体_GB2312" pitchFamily="49" charset="-122"/>
                <a:ea typeface="楷体_GB2312" pitchFamily="49" charset="-122"/>
              </a:rPr>
              <a:t>p</a:t>
            </a:r>
            <a:r>
              <a:rPr lang="zh-CN" altLang="en-US" sz="6200">
                <a:latin typeface="楷体_GB2312" pitchFamily="49" charset="-122"/>
                <a:ea typeface="楷体_GB2312" pitchFamily="49" charset="-122"/>
              </a:rPr>
              <a:t>区。如果</a:t>
            </a:r>
            <a:r>
              <a:rPr lang="en-US" altLang="zh-CN" sz="6200">
                <a:latin typeface="楷体_GB2312" pitchFamily="49" charset="-122"/>
                <a:ea typeface="楷体_GB2312" pitchFamily="49" charset="-122"/>
              </a:rPr>
              <a:t>pn</a:t>
            </a:r>
            <a:r>
              <a:rPr lang="zh-CN" altLang="en-US" sz="6200">
                <a:latin typeface="楷体_GB2312" pitchFamily="49" charset="-122"/>
                <a:ea typeface="楷体_GB2312" pitchFamily="49" charset="-122"/>
              </a:rPr>
              <a:t>结开路，则在</a:t>
            </a:r>
            <a:r>
              <a:rPr lang="en-US" altLang="zh-CN" sz="6200">
                <a:latin typeface="楷体_GB2312" pitchFamily="49" charset="-122"/>
                <a:ea typeface="楷体_GB2312" pitchFamily="49" charset="-122"/>
              </a:rPr>
              <a:t>pn</a:t>
            </a:r>
            <a:r>
              <a:rPr lang="zh-CN" altLang="en-US" sz="6200">
                <a:latin typeface="楷体_GB2312" pitchFamily="49" charset="-122"/>
                <a:ea typeface="楷体_GB2312" pitchFamily="49" charset="-122"/>
              </a:rPr>
              <a:t>结两端将产生一个附加电势，称为</a:t>
            </a:r>
            <a:r>
              <a:rPr lang="zh-CN" altLang="en-US" sz="6200" i="1" u="sng">
                <a:solidFill>
                  <a:srgbClr val="FF0000"/>
                </a:solidFill>
                <a:latin typeface="楷体_GB2312" pitchFamily="49" charset="-122"/>
                <a:ea typeface="楷体_GB2312" pitchFamily="49" charset="-122"/>
              </a:rPr>
              <a:t>光生电动势</a:t>
            </a:r>
            <a:r>
              <a:rPr lang="zh-CN" altLang="en-US" sz="6200">
                <a:latin typeface="楷体_GB2312" pitchFamily="49" charset="-122"/>
                <a:ea typeface="楷体_GB2312" pitchFamily="49" charset="-122"/>
              </a:rPr>
              <a:t>。利用这个效应制成的传感器称为光生伏特传感器或</a:t>
            </a:r>
            <a:r>
              <a:rPr lang="en-US" altLang="zh-CN" sz="6200">
                <a:latin typeface="楷体_GB2312" pitchFamily="49" charset="-122"/>
                <a:ea typeface="楷体_GB2312" pitchFamily="49" charset="-122"/>
              </a:rPr>
              <a:t>pn</a:t>
            </a:r>
            <a:r>
              <a:rPr lang="zh-CN" altLang="en-US" sz="6200">
                <a:latin typeface="楷体_GB2312" pitchFamily="49" charset="-122"/>
                <a:ea typeface="楷体_GB2312" pitchFamily="49" charset="-122"/>
              </a:rPr>
              <a:t>结传感器。</a:t>
            </a:r>
          </a:p>
          <a:p>
            <a:pPr marL="816342" indent="-816342" algn="just">
              <a:lnSpc>
                <a:spcPct val="125000"/>
              </a:lnSpc>
              <a:spcBef>
                <a:spcPct val="20000"/>
              </a:spcBef>
              <a:buClr>
                <a:srgbClr val="FF0000"/>
              </a:buClr>
              <a:buSzPct val="80000"/>
              <a:buFont typeface="Wingdings" pitchFamily="2" charset="2"/>
              <a:buChar char="p"/>
            </a:pPr>
            <a:r>
              <a:rPr lang="zh-CN" altLang="en-US" sz="6200">
                <a:latin typeface="楷体_GB2312" pitchFamily="49" charset="-122"/>
                <a:ea typeface="楷体_GB2312" pitchFamily="49" charset="-122"/>
              </a:rPr>
              <a:t>常用的材料为</a:t>
            </a:r>
            <a:r>
              <a:rPr lang="en-US" altLang="zh-CN" sz="6200">
                <a:latin typeface="楷体_GB2312" pitchFamily="49" charset="-122"/>
                <a:ea typeface="楷体_GB2312" pitchFamily="49" charset="-122"/>
              </a:rPr>
              <a:t>InAs</a:t>
            </a:r>
            <a:r>
              <a:rPr lang="zh-CN" altLang="en-US" sz="6200">
                <a:latin typeface="楷体_GB2312" pitchFamily="49" charset="-122"/>
                <a:ea typeface="楷体_GB2312" pitchFamily="49" charset="-122"/>
              </a:rPr>
              <a:t>、</a:t>
            </a:r>
            <a:r>
              <a:rPr lang="en-US" altLang="zh-CN" sz="6200">
                <a:latin typeface="楷体_GB2312" pitchFamily="49" charset="-122"/>
                <a:ea typeface="楷体_GB2312" pitchFamily="49" charset="-122"/>
              </a:rPr>
              <a:t>InSb</a:t>
            </a:r>
            <a:r>
              <a:rPr lang="zh-CN" altLang="zh-CN" sz="6200">
                <a:latin typeface="楷体_GB2312" pitchFamily="49" charset="-122"/>
                <a:ea typeface="楷体_GB2312" pitchFamily="49" charset="-122"/>
              </a:rPr>
              <a:t>、</a:t>
            </a:r>
            <a:r>
              <a:rPr lang="en-US" altLang="zh-CN" sz="6200">
                <a:latin typeface="楷体_GB2312" pitchFamily="49" charset="-122"/>
                <a:ea typeface="楷体_GB2312" pitchFamily="49" charset="-122"/>
              </a:rPr>
              <a:t>HgCdTe</a:t>
            </a:r>
            <a:r>
              <a:rPr lang="zh-CN" altLang="zh-CN" sz="6200">
                <a:latin typeface="楷体_GB2312" pitchFamily="49" charset="-122"/>
                <a:ea typeface="楷体_GB2312" pitchFamily="49" charset="-122"/>
              </a:rPr>
              <a:t>、</a:t>
            </a:r>
            <a:r>
              <a:rPr lang="en-US" altLang="zh-CN" sz="6200">
                <a:latin typeface="楷体_GB2312" pitchFamily="49" charset="-122"/>
                <a:ea typeface="楷体_GB2312" pitchFamily="49" charset="-122"/>
              </a:rPr>
              <a:t>PbSnTe</a:t>
            </a:r>
            <a:r>
              <a:rPr lang="zh-CN" altLang="en-US" sz="6200">
                <a:latin typeface="楷体_GB2312" pitchFamily="49" charset="-122"/>
                <a:ea typeface="楷体_GB2312" pitchFamily="49" charset="-122"/>
              </a:rPr>
              <a:t>等几种。</a:t>
            </a:r>
          </a:p>
        </p:txBody>
      </p:sp>
    </p:spTree>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p:cNvSpPr>
            <a:spLocks noChangeArrowheads="1"/>
          </p:cNvSpPr>
          <p:nvPr/>
        </p:nvSpPr>
        <p:spPr bwMode="auto">
          <a:xfrm>
            <a:off x="571390" y="2143374"/>
            <a:ext cx="20722352" cy="13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en-US" altLang="zh-CN" sz="6700">
                <a:solidFill>
                  <a:schemeClr val="hlink"/>
                </a:solidFill>
                <a:latin typeface="华文新魏" pitchFamily="2" charset="-122"/>
                <a:ea typeface="华文新魏" pitchFamily="2" charset="-122"/>
              </a:rPr>
              <a:t> (2.4) </a:t>
            </a:r>
            <a:r>
              <a:rPr lang="zh-CN" altLang="en-US" sz="6700">
                <a:solidFill>
                  <a:schemeClr val="hlink"/>
                </a:solidFill>
                <a:latin typeface="华文新魏" pitchFamily="2" charset="-122"/>
                <a:ea typeface="华文新魏" pitchFamily="2" charset="-122"/>
              </a:rPr>
              <a:t>光磁电传感器（</a:t>
            </a:r>
            <a:r>
              <a:rPr lang="en-US" altLang="zh-CN" sz="6700">
                <a:solidFill>
                  <a:schemeClr val="hlink"/>
                </a:solidFill>
                <a:latin typeface="华文新魏" pitchFamily="2" charset="-122"/>
                <a:ea typeface="华文新魏" pitchFamily="2" charset="-122"/>
              </a:rPr>
              <a:t>PEM</a:t>
            </a:r>
            <a:r>
              <a:rPr lang="zh-CN" altLang="en-US" sz="6700">
                <a:solidFill>
                  <a:schemeClr val="hlink"/>
                </a:solidFill>
                <a:latin typeface="华文新魏" pitchFamily="2" charset="-122"/>
                <a:ea typeface="华文新魏" pitchFamily="2" charset="-122"/>
              </a:rPr>
              <a:t>器件）</a:t>
            </a:r>
          </a:p>
        </p:txBody>
      </p:sp>
      <p:sp>
        <p:nvSpPr>
          <p:cNvPr id="45059" name="Rectangle 10"/>
          <p:cNvSpPr>
            <a:spLocks noChangeArrowheads="1"/>
          </p:cNvSpPr>
          <p:nvPr/>
        </p:nvSpPr>
        <p:spPr bwMode="auto">
          <a:xfrm>
            <a:off x="761852" y="3715180"/>
            <a:ext cx="22461914" cy="84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20000"/>
              </a:lnSpc>
              <a:spcBef>
                <a:spcPct val="20000"/>
              </a:spcBef>
              <a:buClr>
                <a:srgbClr val="FF0000"/>
              </a:buClr>
              <a:buSzPct val="80000"/>
              <a:buFont typeface="Wingdings" pitchFamily="2" charset="2"/>
              <a:buChar char="p"/>
            </a:pPr>
            <a:r>
              <a:rPr lang="zh-CN" altLang="en-US" sz="5700">
                <a:latin typeface="楷体_GB2312" pitchFamily="49" charset="-122"/>
                <a:ea typeface="楷体_GB2312" pitchFamily="49" charset="-122"/>
              </a:rPr>
              <a:t>当红外辐射照射在某些半导体材料的表面上时，材料表面的电子和空穴将向内部扩散，在扩散中若受强磁场的作用，电子与空穴则各偏向一边，因而产生开路电压，这种现象称为</a:t>
            </a:r>
            <a:r>
              <a:rPr lang="zh-CN" altLang="en-US" sz="5700" i="1">
                <a:solidFill>
                  <a:srgbClr val="FF0000"/>
                </a:solidFill>
                <a:latin typeface="楷体_GB2312" pitchFamily="49" charset="-122"/>
                <a:ea typeface="楷体_GB2312" pitchFamily="49" charset="-122"/>
              </a:rPr>
              <a:t>光磁电效应</a:t>
            </a:r>
            <a:r>
              <a:rPr lang="zh-CN" altLang="en-US" sz="5700">
                <a:latin typeface="楷体_GB2312" pitchFamily="49" charset="-122"/>
                <a:ea typeface="楷体_GB2312" pitchFamily="49" charset="-122"/>
              </a:rPr>
              <a:t>。利用此效应制成的红外传感器，叫做光磁电传感器。</a:t>
            </a:r>
          </a:p>
          <a:p>
            <a:pPr marL="816342" indent="-816342" algn="just">
              <a:lnSpc>
                <a:spcPct val="120000"/>
              </a:lnSpc>
              <a:spcBef>
                <a:spcPct val="20000"/>
              </a:spcBef>
              <a:buClr>
                <a:srgbClr val="FF0000"/>
              </a:buClr>
              <a:buSzPct val="80000"/>
              <a:buFont typeface="Wingdings" pitchFamily="2" charset="2"/>
              <a:buChar char="p"/>
            </a:pPr>
            <a:r>
              <a:rPr lang="zh-CN" altLang="en-US" sz="5700">
                <a:latin typeface="楷体_GB2312" pitchFamily="49" charset="-122"/>
                <a:ea typeface="楷体_GB2312" pitchFamily="49" charset="-122"/>
              </a:rPr>
              <a:t>光磁电传感器</a:t>
            </a:r>
            <a:r>
              <a:rPr lang="zh-CN" altLang="en-US" sz="5700" i="1">
                <a:solidFill>
                  <a:srgbClr val="FF0000"/>
                </a:solidFill>
                <a:latin typeface="楷体_GB2312" pitchFamily="49" charset="-122"/>
                <a:ea typeface="楷体_GB2312" pitchFamily="49" charset="-122"/>
              </a:rPr>
              <a:t>不需要致冷</a:t>
            </a:r>
            <a:r>
              <a:rPr lang="zh-CN" altLang="en-US" sz="5700">
                <a:latin typeface="楷体_GB2312" pitchFamily="49" charset="-122"/>
                <a:ea typeface="楷体_GB2312" pitchFamily="49" charset="-122"/>
              </a:rPr>
              <a:t>，响应波段可达</a:t>
            </a:r>
            <a:r>
              <a:rPr lang="en-US" altLang="zh-CN" sz="5700">
                <a:latin typeface="楷体_GB2312" pitchFamily="49" charset="-122"/>
                <a:ea typeface="楷体_GB2312" pitchFamily="49" charset="-122"/>
              </a:rPr>
              <a:t>7μm</a:t>
            </a:r>
            <a:r>
              <a:rPr lang="zh-CN" altLang="en-US" sz="5700">
                <a:latin typeface="楷体_GB2312" pitchFamily="49" charset="-122"/>
                <a:ea typeface="楷体_GB2312" pitchFamily="49" charset="-122"/>
              </a:rPr>
              <a:t>左右，时间常数小、响应速度快、不用加偏压、内阻极低、噪声小、有良好的稳定性和可靠性。但其灵敏度低、低噪声前置放大器制作困难，因而影响了使用。</a:t>
            </a:r>
          </a:p>
        </p:txBody>
      </p:sp>
    </p:spTree>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9"/>
          <p:cNvSpPr>
            <a:spLocks noChangeArrowheads="1"/>
          </p:cNvSpPr>
          <p:nvPr/>
        </p:nvSpPr>
        <p:spPr bwMode="auto">
          <a:xfrm>
            <a:off x="478276" y="520761"/>
            <a:ext cx="15025398" cy="1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zh-CN" altLang="en-US" sz="7600" dirty="0" smtClean="0">
                <a:solidFill>
                  <a:schemeClr val="hlink"/>
                </a:solidFill>
              </a:rPr>
              <a:t>四、红外</a:t>
            </a:r>
            <a:r>
              <a:rPr lang="zh-CN" altLang="en-US" sz="7600" dirty="0">
                <a:solidFill>
                  <a:schemeClr val="hlink"/>
                </a:solidFill>
              </a:rPr>
              <a:t>传感器的性能参数</a:t>
            </a:r>
          </a:p>
        </p:txBody>
      </p:sp>
      <p:graphicFrame>
        <p:nvGraphicFramePr>
          <p:cNvPr id="2050" name="Object 11"/>
          <p:cNvGraphicFramePr>
            <a:graphicFrameLocks noChangeAspect="1"/>
          </p:cNvGraphicFramePr>
          <p:nvPr>
            <p:extLst>
              <p:ext uri="{D42A27DB-BD31-4B8C-83A1-F6EECF244321}">
                <p14:modId xmlns:p14="http://schemas.microsoft.com/office/powerpoint/2010/main" val="1050381752"/>
              </p:ext>
            </p:extLst>
          </p:nvPr>
        </p:nvGraphicFramePr>
        <p:xfrm>
          <a:off x="3841003" y="5778674"/>
          <a:ext cx="8299944" cy="2429155"/>
        </p:xfrm>
        <a:graphic>
          <a:graphicData uri="http://schemas.openxmlformats.org/presentationml/2006/ole">
            <mc:AlternateContent xmlns:mc="http://schemas.openxmlformats.org/markup-compatibility/2006">
              <mc:Choice xmlns:v="urn:schemas-microsoft-com:vml" Requires="v">
                <p:oleObj spid="_x0000_s2093" name="公式" r:id="rId3" imgW="622080" imgH="431640" progId="Equation.3">
                  <p:embed/>
                </p:oleObj>
              </mc:Choice>
              <mc:Fallback>
                <p:oleObj name="公式" r:id="rId3" imgW="622080" imgH="43164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003" y="5778674"/>
                        <a:ext cx="8299944" cy="242915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1172395" y="2682330"/>
            <a:ext cx="6883616" cy="1446550"/>
          </a:xfrm>
          <a:prstGeom prst="rect">
            <a:avLst/>
          </a:prstGeom>
        </p:spPr>
        <p:txBody>
          <a:bodyPr wrap="none">
            <a:spAutoFit/>
          </a:bodyPr>
          <a:lstStyle/>
          <a:p>
            <a:r>
              <a:rPr lang="en-US" altLang="zh-CN" sz="8800" dirty="0" smtClean="0">
                <a:solidFill>
                  <a:schemeClr val="hlink"/>
                </a:solidFill>
                <a:latin typeface="华文新魏" pitchFamily="2" charset="-122"/>
                <a:ea typeface="华文新魏" pitchFamily="2" charset="-122"/>
              </a:rPr>
              <a:t>1. </a:t>
            </a:r>
            <a:r>
              <a:rPr lang="zh-CN" altLang="en-US" sz="8800" dirty="0" smtClean="0">
                <a:solidFill>
                  <a:schemeClr val="hlink"/>
                </a:solidFill>
                <a:latin typeface="华文新魏" pitchFamily="2" charset="-122"/>
                <a:ea typeface="华文新魏" pitchFamily="2" charset="-122"/>
              </a:rPr>
              <a:t>电压响应率</a:t>
            </a:r>
            <a:endParaRPr lang="zh-CN" altLang="en-US" sz="8800" dirty="0">
              <a:solidFill>
                <a:schemeClr val="hlink"/>
              </a:solidFill>
              <a:latin typeface="华文新魏" pitchFamily="2" charset="-122"/>
              <a:ea typeface="华文新魏" pitchFamily="2" charset="-122"/>
            </a:endParaRPr>
          </a:p>
        </p:txBody>
      </p:sp>
      <p:sp>
        <p:nvSpPr>
          <p:cNvPr id="7" name="Rectangle 11"/>
          <p:cNvSpPr>
            <a:spLocks noChangeArrowheads="1"/>
          </p:cNvSpPr>
          <p:nvPr/>
        </p:nvSpPr>
        <p:spPr bwMode="auto">
          <a:xfrm>
            <a:off x="478276" y="9139755"/>
            <a:ext cx="22826536" cy="162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nSpc>
                <a:spcPct val="150000"/>
              </a:lnSpc>
              <a:spcBef>
                <a:spcPct val="20000"/>
              </a:spcBef>
              <a:buClr>
                <a:schemeClr val="hlink"/>
              </a:buClr>
              <a:buSzPct val="70000"/>
            </a:pPr>
            <a:r>
              <a:rPr lang="zh-CN" altLang="en-US" sz="6000" dirty="0"/>
              <a:t>红外探测器的响应率就是其输出电压与输入的红外辐射功率之比。</a:t>
            </a:r>
            <a:endParaRPr lang="zh-CN" altLang="en-US" sz="5700" dirty="0">
              <a:latin typeface="楷体_GB2312" pitchFamily="49" charset="-122"/>
              <a:ea typeface="楷体_GB2312" pitchFamily="49" charset="-122"/>
            </a:endParaRP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D15BE081-EE15-4F22-A363-753DF133004A}" type="slidenum">
              <a:rPr lang="zh-CN" altLang="en-US" sz="3700">
                <a:solidFill>
                  <a:srgbClr val="F010A5"/>
                </a:solidFill>
              </a:rPr>
              <a:pPr algn="r"/>
              <a:t>4</a:t>
            </a:fld>
            <a:endParaRPr lang="en-US" altLang="zh-CN" sz="3700">
              <a:solidFill>
                <a:srgbClr val="F010A5"/>
              </a:solidFill>
            </a:endParaRPr>
          </a:p>
        </p:txBody>
      </p:sp>
      <p:sp>
        <p:nvSpPr>
          <p:cNvPr id="20483" name="矩形 8"/>
          <p:cNvSpPr>
            <a:spLocks noChangeArrowheads="1"/>
          </p:cNvSpPr>
          <p:nvPr/>
        </p:nvSpPr>
        <p:spPr bwMode="auto">
          <a:xfrm>
            <a:off x="1" y="0"/>
            <a:ext cx="13332693"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一、从人眼说起</a:t>
            </a:r>
            <a:endParaRPr lang="en-US" altLang="zh-CN" sz="8500">
              <a:solidFill>
                <a:srgbClr val="002AAE"/>
              </a:solidFill>
              <a:latin typeface="黑体" pitchFamily="2" charset="-122"/>
              <a:cs typeface="Times New Roman" pitchFamily="18" charset="0"/>
            </a:endParaRPr>
          </a:p>
        </p:txBody>
      </p:sp>
      <p:pic>
        <p:nvPicPr>
          <p:cNvPr id="20484" name="Picture 2" descr="http://t1.baidu.com/it/u=2352790147,509537669&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3662" y="2105269"/>
            <a:ext cx="7033083" cy="349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6"/>
          <p:cNvSpPr>
            <a:spLocks noChangeArrowheads="1"/>
          </p:cNvSpPr>
          <p:nvPr/>
        </p:nvSpPr>
        <p:spPr bwMode="auto">
          <a:xfrm>
            <a:off x="11037019" y="9738853"/>
            <a:ext cx="12097538" cy="187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algn="ctr" eaLnBrk="1" hangingPunct="1"/>
            <a:r>
              <a:rPr lang="en-US" altLang="zh-CN" sz="5300"/>
              <a:t>BAE</a:t>
            </a:r>
            <a:r>
              <a:rPr lang="zh-CN" altLang="en-US" sz="5300">
                <a:latin typeface="Hei" pitchFamily="-84" charset="-122"/>
                <a:ea typeface="Hei" pitchFamily="-84" charset="-122"/>
              </a:rPr>
              <a:t>研发的基于</a:t>
            </a:r>
            <a:r>
              <a:rPr lang="en-US" altLang="zh-CN" sz="5300">
                <a:latin typeface="Hei" pitchFamily="-84" charset="-122"/>
                <a:ea typeface="Hei" pitchFamily="-84" charset="-122"/>
              </a:rPr>
              <a:t>CV90-120</a:t>
            </a:r>
            <a:r>
              <a:rPr lang="zh-CN" altLang="en-US" sz="5300">
                <a:latin typeface="Hei" pitchFamily="-84" charset="-122"/>
                <a:ea typeface="Hei" pitchFamily="-84" charset="-122"/>
              </a:rPr>
              <a:t>装甲车</a:t>
            </a:r>
          </a:p>
          <a:p>
            <a:pPr algn="ctr" eaLnBrk="1" hangingPunct="1"/>
            <a:r>
              <a:rPr lang="zh-CN" altLang="en-US" sz="5300">
                <a:latin typeface="Hei" pitchFamily="-84" charset="-122"/>
                <a:ea typeface="Hei" pitchFamily="-84" charset="-122"/>
              </a:rPr>
              <a:t>自适应隐身系统</a:t>
            </a:r>
          </a:p>
        </p:txBody>
      </p:sp>
      <p:pic>
        <p:nvPicPr>
          <p:cNvPr id="20486" name="Picture 7" descr="C:\Users\bang\Pictures\cv90_120-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3662" y="5779169"/>
            <a:ext cx="7042609" cy="375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8" descr="C:\Users\bang\Pictures\B-2A隐身轰炸机.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5169" y="2248160"/>
            <a:ext cx="8350794" cy="459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http://t11.baidu.com/it/u=3258476749,244859487&amp;fm=21&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1652" y="7290644"/>
            <a:ext cx="5586777" cy="417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矩形 11"/>
          <p:cNvSpPr>
            <a:spLocks noChangeArrowheads="1"/>
          </p:cNvSpPr>
          <p:nvPr/>
        </p:nvSpPr>
        <p:spPr bwMode="auto">
          <a:xfrm>
            <a:off x="6501237" y="7146165"/>
            <a:ext cx="6161488" cy="105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p>
            <a:pPr eaLnBrk="1" hangingPunct="1"/>
            <a:r>
              <a:rPr lang="zh-CN" altLang="en-US" sz="5300"/>
              <a:t>　</a:t>
            </a:r>
            <a:r>
              <a:rPr lang="en-US" altLang="zh-CN" sz="5300">
                <a:latin typeface="Hei" pitchFamily="-84" charset="-122"/>
                <a:ea typeface="Hei" pitchFamily="-84" charset="-122"/>
              </a:rPr>
              <a:t>B-2A</a:t>
            </a:r>
            <a:r>
              <a:rPr lang="zh-CN" altLang="en-US" sz="5300">
                <a:latin typeface="Hei" pitchFamily="-84" charset="-122"/>
                <a:ea typeface="Hei" pitchFamily="-84" charset="-122"/>
              </a:rPr>
              <a:t>隐形轰炸机</a:t>
            </a:r>
          </a:p>
        </p:txBody>
      </p:sp>
      <p:sp>
        <p:nvSpPr>
          <p:cNvPr id="7183" name="Text Box 15"/>
          <p:cNvSpPr txBox="1">
            <a:spLocks noChangeArrowheads="1"/>
          </p:cNvSpPr>
          <p:nvPr/>
        </p:nvSpPr>
        <p:spPr bwMode="auto">
          <a:xfrm>
            <a:off x="7868162" y="8587783"/>
            <a:ext cx="4083316" cy="676353"/>
          </a:xfrm>
          <a:prstGeom prst="rect">
            <a:avLst/>
          </a:prstGeom>
          <a:solidFill>
            <a:schemeClr val="bg1"/>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r>
              <a:rPr lang="zh-CN" altLang="en-US" sz="2800">
                <a:solidFill>
                  <a:srgbClr val="F010A5"/>
                </a:solidFill>
                <a:latin typeface="Hei" pitchFamily="-84" charset="-122"/>
                <a:ea typeface="Hei" pitchFamily="-84" charset="-122"/>
              </a:rPr>
              <a:t>可见、红外与雷达隐身</a:t>
            </a:r>
          </a:p>
        </p:txBody>
      </p:sp>
    </p:spTree>
    <p:extLst>
      <p:ext uri="{BB962C8B-B14F-4D97-AF65-F5344CB8AC3E}">
        <p14:creationId xmlns:p14="http://schemas.microsoft.com/office/powerpoint/2010/main" val="348476344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83"/>
                                        </p:tgtEl>
                                        <p:attrNameLst>
                                          <p:attrName>style.visibility</p:attrName>
                                        </p:attrNameLst>
                                      </p:cBhvr>
                                      <p:to>
                                        <p:strVal val="visible"/>
                                      </p:to>
                                    </p:set>
                                    <p:anim calcmode="lin" valueType="num">
                                      <p:cBhvr additive="base">
                                        <p:cTn id="13" dur="500" fill="hold"/>
                                        <p:tgtEl>
                                          <p:spTgt spid="7183"/>
                                        </p:tgtEl>
                                        <p:attrNameLst>
                                          <p:attrName>ppt_x</p:attrName>
                                        </p:attrNameLst>
                                      </p:cBhvr>
                                      <p:tavLst>
                                        <p:tav tm="0">
                                          <p:val>
                                            <p:strVal val="#ppt_x"/>
                                          </p:val>
                                        </p:tav>
                                        <p:tav tm="100000">
                                          <p:val>
                                            <p:strVal val="#ppt_x"/>
                                          </p:val>
                                        </p:tav>
                                      </p:tavLst>
                                    </p:anim>
                                    <p:anim calcmode="lin" valueType="num">
                                      <p:cBhvr additive="base">
                                        <p:cTn id="14" dur="500" fill="hold"/>
                                        <p:tgtEl>
                                          <p:spTgt spid="7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
          <p:cNvSpPr>
            <a:spLocks noChangeArrowheads="1"/>
          </p:cNvSpPr>
          <p:nvPr/>
        </p:nvSpPr>
        <p:spPr bwMode="auto">
          <a:xfrm>
            <a:off x="863432" y="2251337"/>
            <a:ext cx="14555592" cy="137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en-US" altLang="zh-CN" sz="6700" dirty="0">
                <a:solidFill>
                  <a:schemeClr val="hlink"/>
                </a:solidFill>
                <a:latin typeface="华文新魏" pitchFamily="2" charset="-122"/>
                <a:ea typeface="华文新魏" pitchFamily="2" charset="-122"/>
              </a:rPr>
              <a:t>2</a:t>
            </a:r>
            <a:r>
              <a:rPr lang="en-US" altLang="zh-CN" sz="6700" dirty="0" smtClean="0">
                <a:solidFill>
                  <a:schemeClr val="hlink"/>
                </a:solidFill>
                <a:latin typeface="华文新魏" pitchFamily="2" charset="-122"/>
                <a:ea typeface="华文新魏" pitchFamily="2" charset="-122"/>
              </a:rPr>
              <a:t>.  </a:t>
            </a:r>
            <a:r>
              <a:rPr lang="zh-CN" altLang="en-US" sz="6700" dirty="0">
                <a:solidFill>
                  <a:schemeClr val="hlink"/>
                </a:solidFill>
                <a:latin typeface="华文新魏" pitchFamily="2" charset="-122"/>
                <a:ea typeface="华文新魏" pitchFamily="2" charset="-122"/>
              </a:rPr>
              <a:t>响应波长范围</a:t>
            </a:r>
          </a:p>
        </p:txBody>
      </p:sp>
      <p:sp>
        <p:nvSpPr>
          <p:cNvPr id="46083" name="Rectangle 11"/>
          <p:cNvSpPr>
            <a:spLocks noChangeArrowheads="1"/>
          </p:cNvSpPr>
          <p:nvPr/>
        </p:nvSpPr>
        <p:spPr bwMode="auto">
          <a:xfrm>
            <a:off x="863432" y="3689777"/>
            <a:ext cx="21505367" cy="777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60000"/>
              </a:lnSpc>
              <a:spcBef>
                <a:spcPct val="20000"/>
              </a:spcBef>
              <a:buClr>
                <a:srgbClr val="FF0000"/>
              </a:buClr>
              <a:buSzPct val="80000"/>
              <a:buFont typeface="Wingdings" pitchFamily="2" charset="2"/>
              <a:buChar char="p"/>
            </a:pPr>
            <a:r>
              <a:rPr lang="zh-CN" altLang="en-US" sz="5700" dirty="0">
                <a:ea typeface="楷体_GB2312" pitchFamily="49" charset="-122"/>
              </a:rPr>
              <a:t>响应波长范围（或称</a:t>
            </a:r>
            <a:r>
              <a:rPr lang="zh-CN" altLang="en-US" sz="5700" i="1" dirty="0">
                <a:solidFill>
                  <a:srgbClr val="FF0000"/>
                </a:solidFill>
                <a:ea typeface="楷体_GB2312" pitchFamily="49" charset="-122"/>
              </a:rPr>
              <a:t>光谱响应</a:t>
            </a:r>
            <a:r>
              <a:rPr lang="zh-CN" altLang="en-US" sz="5700" dirty="0">
                <a:ea typeface="楷体_GB2312" pitchFamily="49" charset="-122"/>
              </a:rPr>
              <a:t>）是表示传感器的电压响应率与入射的红外辐射波长之间的关系，一般用曲线表示（见下页图）。</a:t>
            </a:r>
          </a:p>
          <a:p>
            <a:pPr marL="816342" indent="-816342" algn="just">
              <a:lnSpc>
                <a:spcPct val="160000"/>
              </a:lnSpc>
              <a:spcBef>
                <a:spcPct val="20000"/>
              </a:spcBef>
              <a:buClr>
                <a:srgbClr val="FF0000"/>
              </a:buClr>
              <a:buSzPct val="80000"/>
              <a:buFont typeface="Wingdings" pitchFamily="2" charset="2"/>
              <a:buChar char="p"/>
            </a:pPr>
            <a:r>
              <a:rPr lang="zh-CN" altLang="en-US" sz="5700" dirty="0">
                <a:ea typeface="楷体_GB2312" pitchFamily="49" charset="-122"/>
              </a:rPr>
              <a:t>一般将响应率最大值所对应的波长称为</a:t>
            </a:r>
            <a:r>
              <a:rPr lang="zh-CN" altLang="en-US" sz="5700" i="1" dirty="0">
                <a:solidFill>
                  <a:srgbClr val="FF0000"/>
                </a:solidFill>
                <a:ea typeface="楷体_GB2312" pitchFamily="49" charset="-122"/>
              </a:rPr>
              <a:t>峰值波长</a:t>
            </a:r>
            <a:r>
              <a:rPr lang="zh-CN" altLang="en-US" sz="5700" dirty="0">
                <a:ea typeface="楷体_GB2312" pitchFamily="49" charset="-122"/>
              </a:rPr>
              <a:t>。</a:t>
            </a:r>
          </a:p>
          <a:p>
            <a:pPr marL="816342" indent="-816342" algn="just">
              <a:lnSpc>
                <a:spcPct val="160000"/>
              </a:lnSpc>
              <a:spcBef>
                <a:spcPct val="20000"/>
              </a:spcBef>
              <a:buClr>
                <a:srgbClr val="FF0000"/>
              </a:buClr>
              <a:buSzPct val="80000"/>
              <a:buFont typeface="Wingdings" pitchFamily="2" charset="2"/>
              <a:buChar char="p"/>
            </a:pPr>
            <a:r>
              <a:rPr lang="zh-CN" altLang="en-US" sz="5700" dirty="0">
                <a:ea typeface="楷体_GB2312" pitchFamily="49" charset="-122"/>
              </a:rPr>
              <a:t>把响应率</a:t>
            </a:r>
            <a:r>
              <a:rPr lang="zh-CN" altLang="en-US" sz="5700" i="1" dirty="0">
                <a:solidFill>
                  <a:srgbClr val="FF0000"/>
                </a:solidFill>
                <a:ea typeface="楷体_GB2312" pitchFamily="49" charset="-122"/>
              </a:rPr>
              <a:t>下降到响应值的一半</a:t>
            </a:r>
            <a:r>
              <a:rPr lang="zh-CN" altLang="en-US" sz="5700" dirty="0">
                <a:ea typeface="楷体_GB2312" pitchFamily="49" charset="-122"/>
              </a:rPr>
              <a:t>所对应的波长称为</a:t>
            </a:r>
            <a:r>
              <a:rPr lang="zh-CN" altLang="en-US" sz="5700" i="1" dirty="0">
                <a:solidFill>
                  <a:srgbClr val="FF0000"/>
                </a:solidFill>
                <a:ea typeface="楷体_GB2312" pitchFamily="49" charset="-122"/>
              </a:rPr>
              <a:t>截止波长</a:t>
            </a:r>
            <a:r>
              <a:rPr lang="zh-CN" altLang="en-US" sz="5700" dirty="0">
                <a:ea typeface="楷体_GB2312" pitchFamily="49" charset="-122"/>
              </a:rPr>
              <a:t>，它表示着红外传感器使用的波长范围。</a:t>
            </a: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9"/>
          <p:cNvSpPr>
            <a:spLocks noChangeArrowheads="1"/>
          </p:cNvSpPr>
          <p:nvPr/>
        </p:nvSpPr>
        <p:spPr bwMode="auto">
          <a:xfrm>
            <a:off x="10856382" y="11431324"/>
            <a:ext cx="14331267" cy="100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pPr algn="ctr"/>
            <a:r>
              <a:rPr lang="zh-CN" altLang="en-US" sz="4300">
                <a:solidFill>
                  <a:schemeClr val="hlink"/>
                </a:solidFill>
              </a:rPr>
              <a:t>红外传感器的电压响应率曲线</a:t>
            </a:r>
          </a:p>
        </p:txBody>
      </p:sp>
      <p:sp>
        <p:nvSpPr>
          <p:cNvPr id="3076" name="Rectangle 11"/>
          <p:cNvSpPr>
            <a:spLocks noChangeArrowheads="1"/>
          </p:cNvSpPr>
          <p:nvPr/>
        </p:nvSpPr>
        <p:spPr bwMode="auto">
          <a:xfrm>
            <a:off x="1824213" y="3400820"/>
            <a:ext cx="10365407" cy="763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25000"/>
              </a:lnSpc>
              <a:spcBef>
                <a:spcPct val="20000"/>
              </a:spcBef>
              <a:buClr>
                <a:schemeClr val="hlink"/>
              </a:buClr>
              <a:buSzPct val="70000"/>
            </a:pPr>
            <a:r>
              <a:rPr lang="zh-CN" altLang="en-US" sz="5700">
                <a:latin typeface="楷体_GB2312" pitchFamily="49" charset="-122"/>
                <a:ea typeface="楷体_GB2312" pitchFamily="49" charset="-122"/>
              </a:rPr>
              <a:t>曲线</a:t>
            </a:r>
            <a:r>
              <a:rPr lang="en-US" altLang="zh-CN" sz="5700">
                <a:latin typeface="楷体_GB2312" pitchFamily="49" charset="-122"/>
                <a:ea typeface="楷体_GB2312" pitchFamily="49" charset="-122"/>
              </a:rPr>
              <a:t>1</a:t>
            </a:r>
            <a:r>
              <a:rPr lang="zh-CN" altLang="en-US" sz="5700">
                <a:latin typeface="楷体_GB2312" pitchFamily="49" charset="-122"/>
                <a:ea typeface="楷体_GB2312" pitchFamily="49" charset="-122"/>
              </a:rPr>
              <a:t>：</a:t>
            </a:r>
          </a:p>
          <a:p>
            <a:pPr marL="816342" indent="-816342" algn="just">
              <a:lnSpc>
                <a:spcPct val="125000"/>
              </a:lnSpc>
              <a:spcBef>
                <a:spcPct val="20000"/>
              </a:spcBef>
              <a:buClr>
                <a:schemeClr val="hlink"/>
              </a:buClr>
              <a:buSzPct val="70000"/>
            </a:pPr>
            <a:r>
              <a:rPr lang="zh-CN" altLang="en-US" sz="5700">
                <a:latin typeface="楷体_GB2312" pitchFamily="49" charset="-122"/>
                <a:ea typeface="楷体_GB2312" pitchFamily="49" charset="-122"/>
              </a:rPr>
              <a:t>    热电传感器的电压响</a:t>
            </a:r>
          </a:p>
          <a:p>
            <a:pPr marL="816342" indent="-816342" algn="just">
              <a:lnSpc>
                <a:spcPct val="125000"/>
              </a:lnSpc>
              <a:spcBef>
                <a:spcPct val="20000"/>
              </a:spcBef>
              <a:buClr>
                <a:schemeClr val="hlink"/>
              </a:buClr>
              <a:buSzPct val="70000"/>
            </a:pPr>
            <a:r>
              <a:rPr lang="zh-CN" altLang="en-US" sz="5700">
                <a:latin typeface="楷体_GB2312" pitchFamily="49" charset="-122"/>
                <a:ea typeface="楷体_GB2312" pitchFamily="49" charset="-122"/>
              </a:rPr>
              <a:t>应率曲线（与波长无关）。</a:t>
            </a:r>
          </a:p>
          <a:p>
            <a:pPr marL="816342" indent="-816342" algn="just">
              <a:lnSpc>
                <a:spcPct val="125000"/>
              </a:lnSpc>
              <a:spcBef>
                <a:spcPct val="20000"/>
              </a:spcBef>
              <a:buClr>
                <a:schemeClr val="hlink"/>
              </a:buClr>
              <a:buSzPct val="70000"/>
            </a:pPr>
            <a:endParaRPr lang="zh-CN" altLang="en-US" sz="2400">
              <a:latin typeface="楷体_GB2312" pitchFamily="49" charset="-122"/>
              <a:ea typeface="楷体_GB2312" pitchFamily="49" charset="-122"/>
            </a:endParaRPr>
          </a:p>
          <a:p>
            <a:pPr marL="816342" indent="-816342" algn="just">
              <a:lnSpc>
                <a:spcPct val="125000"/>
              </a:lnSpc>
              <a:spcBef>
                <a:spcPct val="20000"/>
              </a:spcBef>
              <a:buClr>
                <a:schemeClr val="hlink"/>
              </a:buClr>
              <a:buSzPct val="70000"/>
            </a:pPr>
            <a:r>
              <a:rPr lang="zh-CN" altLang="en-US" sz="5700">
                <a:latin typeface="楷体_GB2312" pitchFamily="49" charset="-122"/>
                <a:ea typeface="楷体_GB2312" pitchFamily="49" charset="-122"/>
              </a:rPr>
              <a:t>曲线</a:t>
            </a:r>
            <a:r>
              <a:rPr lang="en-US" altLang="zh-CN" sz="5700">
                <a:latin typeface="楷体_GB2312" pitchFamily="49" charset="-122"/>
                <a:ea typeface="楷体_GB2312" pitchFamily="49" charset="-122"/>
              </a:rPr>
              <a:t>2</a:t>
            </a:r>
            <a:r>
              <a:rPr lang="zh-CN" altLang="en-US" sz="5700">
                <a:latin typeface="楷体_GB2312" pitchFamily="49" charset="-122"/>
                <a:ea typeface="楷体_GB2312" pitchFamily="49" charset="-122"/>
              </a:rPr>
              <a:t>：</a:t>
            </a:r>
          </a:p>
          <a:p>
            <a:pPr marL="816342" indent="-816342" algn="just">
              <a:lnSpc>
                <a:spcPct val="125000"/>
              </a:lnSpc>
              <a:spcBef>
                <a:spcPct val="20000"/>
              </a:spcBef>
              <a:buClr>
                <a:schemeClr val="hlink"/>
              </a:buClr>
              <a:buSzPct val="70000"/>
            </a:pPr>
            <a:r>
              <a:rPr lang="zh-CN" altLang="en-US" sz="5700">
                <a:latin typeface="楷体_GB2312" pitchFamily="49" charset="-122"/>
                <a:ea typeface="楷体_GB2312" pitchFamily="49" charset="-122"/>
              </a:rPr>
              <a:t>    光子传感器的电压响应</a:t>
            </a:r>
          </a:p>
          <a:p>
            <a:pPr marL="816342" indent="-816342" algn="just">
              <a:lnSpc>
                <a:spcPct val="125000"/>
              </a:lnSpc>
              <a:spcBef>
                <a:spcPct val="20000"/>
              </a:spcBef>
              <a:buClr>
                <a:schemeClr val="hlink"/>
              </a:buClr>
              <a:buSzPct val="70000"/>
            </a:pPr>
            <a:r>
              <a:rPr lang="zh-CN" altLang="en-US" sz="5700">
                <a:latin typeface="楷体_GB2312" pitchFamily="49" charset="-122"/>
                <a:ea typeface="楷体_GB2312" pitchFamily="49" charset="-122"/>
              </a:rPr>
              <a:t>率曲线。</a:t>
            </a:r>
          </a:p>
        </p:txBody>
      </p:sp>
      <p:sp>
        <p:nvSpPr>
          <p:cNvPr id="3077" name="Rectangle 6"/>
          <p:cNvSpPr>
            <a:spLocks noChangeArrowheads="1"/>
          </p:cNvSpPr>
          <p:nvPr/>
        </p:nvSpPr>
        <p:spPr bwMode="auto">
          <a:xfrm>
            <a:off x="0" y="-771628"/>
            <a:ext cx="439698" cy="154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217691" tIns="108846" rIns="217691" bIns="108846" anchor="ctr">
            <a:spAutoFit/>
          </a:bodyPr>
          <a:lstStyle/>
          <a:p>
            <a:endParaRPr lang="zh-CN" altLang="en-US"/>
          </a:p>
        </p:txBody>
      </p:sp>
      <p:graphicFrame>
        <p:nvGraphicFramePr>
          <p:cNvPr id="3074" name="Object 5"/>
          <p:cNvGraphicFramePr>
            <a:graphicFrameLocks noChangeAspect="1"/>
          </p:cNvGraphicFramePr>
          <p:nvPr/>
        </p:nvGraphicFramePr>
        <p:xfrm>
          <a:off x="12189619" y="3400820"/>
          <a:ext cx="11478558" cy="7633584"/>
        </p:xfrm>
        <a:graphic>
          <a:graphicData uri="http://schemas.openxmlformats.org/presentationml/2006/ole">
            <mc:AlternateContent xmlns:mc="http://schemas.openxmlformats.org/markup-compatibility/2006">
              <mc:Choice xmlns:v="urn:schemas-microsoft-com:vml" Requires="v">
                <p:oleObj spid="_x0000_s3097" name="Picture" r:id="rId3" imgW="1320731" imgH="1144387" progId="Word.Picture.8">
                  <p:embed/>
                </p:oleObj>
              </mc:Choice>
              <mc:Fallback>
                <p:oleObj name="Picture" r:id="rId3" imgW="1320731" imgH="1144387"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619" y="3400820"/>
                        <a:ext cx="11478558" cy="76335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9"/>
          <p:cNvSpPr>
            <a:spLocks noChangeArrowheads="1"/>
          </p:cNvSpPr>
          <p:nvPr/>
        </p:nvSpPr>
        <p:spPr bwMode="auto">
          <a:xfrm>
            <a:off x="0" y="285784"/>
            <a:ext cx="13412815" cy="150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en-US" altLang="zh-CN" sz="6700" dirty="0" smtClean="0">
                <a:solidFill>
                  <a:schemeClr val="hlink"/>
                </a:solidFill>
                <a:latin typeface="华文新魏" pitchFamily="2" charset="-122"/>
                <a:ea typeface="华文新魏" pitchFamily="2" charset="-122"/>
              </a:rPr>
              <a:t>3.</a:t>
            </a:r>
            <a:r>
              <a:rPr lang="zh-CN" altLang="en-US" sz="6700" dirty="0" smtClean="0">
                <a:solidFill>
                  <a:schemeClr val="hlink"/>
                </a:solidFill>
                <a:latin typeface="华文新魏" pitchFamily="2" charset="-122"/>
                <a:ea typeface="华文新魏" pitchFamily="2" charset="-122"/>
              </a:rPr>
              <a:t>噪声</a:t>
            </a:r>
            <a:r>
              <a:rPr lang="zh-CN" altLang="en-US" sz="6700" dirty="0">
                <a:solidFill>
                  <a:schemeClr val="hlink"/>
                </a:solidFill>
                <a:latin typeface="华文新魏" pitchFamily="2" charset="-122"/>
                <a:ea typeface="华文新魏" pitchFamily="2" charset="-122"/>
              </a:rPr>
              <a:t>等效功率</a:t>
            </a:r>
          </a:p>
        </p:txBody>
      </p:sp>
      <p:graphicFrame>
        <p:nvGraphicFramePr>
          <p:cNvPr id="4098" name="Object 10"/>
          <p:cNvGraphicFramePr>
            <a:graphicFrameLocks noChangeAspect="1"/>
          </p:cNvGraphicFramePr>
          <p:nvPr>
            <p:extLst>
              <p:ext uri="{D42A27DB-BD31-4B8C-83A1-F6EECF244321}">
                <p14:modId xmlns:p14="http://schemas.microsoft.com/office/powerpoint/2010/main" val="176229990"/>
              </p:ext>
            </p:extLst>
          </p:nvPr>
        </p:nvGraphicFramePr>
        <p:xfrm>
          <a:off x="7293075" y="6642770"/>
          <a:ext cx="8833240" cy="2076690"/>
        </p:xfrm>
        <a:graphic>
          <a:graphicData uri="http://schemas.openxmlformats.org/presentationml/2006/ole">
            <mc:AlternateContent xmlns:mc="http://schemas.openxmlformats.org/markup-compatibility/2006">
              <mc:Choice xmlns:v="urn:schemas-microsoft-com:vml" Requires="v">
                <p:oleObj spid="_x0000_s4121" name="公式" r:id="rId3" imgW="1371600" imgH="431640" progId="Equation.3">
                  <p:embed/>
                </p:oleObj>
              </mc:Choice>
              <mc:Fallback>
                <p:oleObj name="公式" r:id="rId3" imgW="1371600" imgH="4316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3075" y="6642770"/>
                        <a:ext cx="8833240" cy="207669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0" name="Rectangle 11"/>
          <p:cNvSpPr>
            <a:spLocks noChangeArrowheads="1"/>
          </p:cNvSpPr>
          <p:nvPr/>
        </p:nvSpPr>
        <p:spPr bwMode="auto">
          <a:xfrm>
            <a:off x="571391" y="2572049"/>
            <a:ext cx="23232227" cy="249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lgn="just">
              <a:lnSpc>
                <a:spcPct val="125000"/>
              </a:lnSpc>
              <a:spcBef>
                <a:spcPct val="20000"/>
              </a:spcBef>
              <a:buClr>
                <a:schemeClr val="hlink"/>
              </a:buClr>
              <a:buSzPct val="70000"/>
            </a:pPr>
            <a:r>
              <a:rPr lang="zh-CN" altLang="en-US" sz="4800">
                <a:latin typeface="楷体_GB2312" pitchFamily="49" charset="-122"/>
                <a:ea typeface="楷体_GB2312" pitchFamily="49" charset="-122"/>
              </a:rPr>
              <a:t>     </a:t>
            </a:r>
            <a:r>
              <a:rPr lang="zh-CN" altLang="en-US" sz="5700">
                <a:latin typeface="楷体_GB2312" pitchFamily="49" charset="-122"/>
                <a:ea typeface="楷体_GB2312" pitchFamily="49" charset="-122"/>
              </a:rPr>
              <a:t>如果投射到红外传感器敏感元件上的辐射功率所产生的输出电压，正好等于传感器本身的噪声电压，则这个辐射功率就叫做</a:t>
            </a:r>
            <a:r>
              <a:rPr lang="zh-CN" altLang="en-US" sz="5700">
                <a:ea typeface="楷体_GB2312" pitchFamily="49" charset="-122"/>
              </a:rPr>
              <a:t>“</a:t>
            </a:r>
            <a:r>
              <a:rPr lang="zh-CN" altLang="en-US" sz="5700" i="1" u="sng">
                <a:solidFill>
                  <a:srgbClr val="FF0000"/>
                </a:solidFill>
                <a:latin typeface="楷体_GB2312" pitchFamily="49" charset="-122"/>
                <a:ea typeface="楷体_GB2312" pitchFamily="49" charset="-122"/>
              </a:rPr>
              <a:t>噪声等效功率</a:t>
            </a:r>
            <a:r>
              <a:rPr lang="zh-CN" altLang="en-US" sz="5700">
                <a:ea typeface="楷体_GB2312" pitchFamily="49" charset="-122"/>
              </a:rPr>
              <a:t>”</a:t>
            </a:r>
            <a:r>
              <a:rPr lang="zh-CN" altLang="en-US" sz="5700">
                <a:latin typeface="楷体_GB2312" pitchFamily="49" charset="-122"/>
                <a:ea typeface="楷体_GB2312" pitchFamily="49" charset="-122"/>
              </a:rPr>
              <a:t>。通常用符号</a:t>
            </a:r>
            <a:r>
              <a:rPr lang="zh-CN" altLang="en-US" sz="5700">
                <a:ea typeface="楷体_GB2312" pitchFamily="49" charset="-122"/>
              </a:rPr>
              <a:t>“</a:t>
            </a:r>
            <a:r>
              <a:rPr lang="en-US" altLang="zh-CN" sz="5700">
                <a:latin typeface="楷体_GB2312" pitchFamily="49" charset="-122"/>
                <a:ea typeface="楷体_GB2312" pitchFamily="49" charset="-122"/>
              </a:rPr>
              <a:t>NEP</a:t>
            </a:r>
            <a:r>
              <a:rPr lang="en-US" altLang="zh-CN" sz="5700">
                <a:ea typeface="楷体_GB2312" pitchFamily="49" charset="-122"/>
              </a:rPr>
              <a:t>”</a:t>
            </a:r>
            <a:r>
              <a:rPr lang="zh-CN" altLang="en-US" sz="5700">
                <a:latin typeface="楷体_GB2312" pitchFamily="49" charset="-122"/>
                <a:ea typeface="楷体_GB2312" pitchFamily="49" charset="-122"/>
              </a:rPr>
              <a:t>表示</a:t>
            </a:r>
          </a:p>
        </p:txBody>
      </p:sp>
      <p:sp>
        <p:nvSpPr>
          <p:cNvPr id="4101" name="Text Box 12"/>
          <p:cNvSpPr txBox="1">
            <a:spLocks noChangeArrowheads="1"/>
          </p:cNvSpPr>
          <p:nvPr/>
        </p:nvSpPr>
        <p:spPr bwMode="auto">
          <a:xfrm>
            <a:off x="571391" y="9002168"/>
            <a:ext cx="22931721" cy="2879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lnSpc>
                <a:spcPct val="120000"/>
              </a:lnSpc>
            </a:pPr>
            <a:r>
              <a:rPr kumimoji="1" lang="zh-CN" altLang="en-US" sz="4800">
                <a:latin typeface="楷体_GB2312" pitchFamily="49" charset="-122"/>
                <a:ea typeface="楷体_GB2312" pitchFamily="49" charset="-122"/>
              </a:rPr>
              <a:t>其中：</a:t>
            </a:r>
            <a:r>
              <a:rPr kumimoji="1" lang="en-US" altLang="zh-CN" sz="4800">
                <a:latin typeface="楷体_GB2312" pitchFamily="49" charset="-122"/>
                <a:ea typeface="楷体_GB2312" pitchFamily="49" charset="-122"/>
              </a:rPr>
              <a:t>Us</a:t>
            </a:r>
            <a:r>
              <a:rPr kumimoji="1" lang="zh-CN" altLang="en-US" sz="4800">
                <a:latin typeface="楷体_GB2312" pitchFamily="49" charset="-122"/>
                <a:ea typeface="楷体_GB2312" pitchFamily="49" charset="-122"/>
              </a:rPr>
              <a:t>为红外探测器的输出电压；</a:t>
            </a:r>
            <a:r>
              <a:rPr kumimoji="1" lang="en-US" altLang="zh-CN" sz="4800">
                <a:latin typeface="楷体_GB2312" pitchFamily="49" charset="-122"/>
                <a:ea typeface="楷体_GB2312" pitchFamily="49" charset="-122"/>
              </a:rPr>
              <a:t>P</a:t>
            </a:r>
            <a:r>
              <a:rPr kumimoji="1" lang="en-US" altLang="zh-CN" sz="4800" baseline="-25000">
                <a:latin typeface="楷体_GB2312" pitchFamily="49" charset="-122"/>
                <a:ea typeface="楷体_GB2312" pitchFamily="49" charset="-122"/>
              </a:rPr>
              <a:t>0</a:t>
            </a:r>
            <a:r>
              <a:rPr kumimoji="1" lang="zh-CN" altLang="en-US" sz="4800">
                <a:latin typeface="楷体_GB2312" pitchFamily="49" charset="-122"/>
                <a:ea typeface="楷体_GB2312" pitchFamily="49" charset="-122"/>
              </a:rPr>
              <a:t>为投射到红外敏感元件单位面积上的</a:t>
            </a:r>
          </a:p>
          <a:p>
            <a:pPr eaLnBrk="1" hangingPunct="1">
              <a:lnSpc>
                <a:spcPct val="120000"/>
              </a:lnSpc>
            </a:pPr>
            <a:r>
              <a:rPr kumimoji="1" lang="zh-CN" altLang="en-US" sz="4800">
                <a:latin typeface="楷体_GB2312" pitchFamily="49" charset="-122"/>
                <a:ea typeface="楷体_GB2312" pitchFamily="49" charset="-122"/>
              </a:rPr>
              <a:t>      功率；</a:t>
            </a:r>
            <a:r>
              <a:rPr kumimoji="1" lang="en-US" altLang="zh-CN" sz="4800">
                <a:latin typeface="楷体_GB2312" pitchFamily="49" charset="-122"/>
                <a:ea typeface="楷体_GB2312" pitchFamily="49" charset="-122"/>
              </a:rPr>
              <a:t>A</a:t>
            </a:r>
            <a:r>
              <a:rPr kumimoji="1" lang="en-US" altLang="zh-CN" sz="4800" baseline="-25000">
                <a:latin typeface="楷体_GB2312" pitchFamily="49" charset="-122"/>
                <a:ea typeface="楷体_GB2312" pitchFamily="49" charset="-122"/>
              </a:rPr>
              <a:t>0</a:t>
            </a:r>
            <a:r>
              <a:rPr kumimoji="1" lang="zh-CN" altLang="en-US" sz="4800">
                <a:latin typeface="楷体_GB2312" pitchFamily="49" charset="-122"/>
                <a:ea typeface="楷体_GB2312" pitchFamily="49" charset="-122"/>
              </a:rPr>
              <a:t>为红外敏感元面积；</a:t>
            </a:r>
            <a:r>
              <a:rPr kumimoji="1" lang="en-US" altLang="zh-CN" sz="4800">
                <a:latin typeface="楷体_GB2312" pitchFamily="49" charset="-122"/>
                <a:ea typeface="楷体_GB2312" pitchFamily="49" charset="-122"/>
              </a:rPr>
              <a:t>U</a:t>
            </a:r>
            <a:r>
              <a:rPr kumimoji="1" lang="en-US" altLang="zh-CN" sz="4800" baseline="-25000">
                <a:latin typeface="楷体_GB2312" pitchFamily="49" charset="-122"/>
                <a:ea typeface="楷体_GB2312" pitchFamily="49" charset="-122"/>
              </a:rPr>
              <a:t>N</a:t>
            </a:r>
            <a:r>
              <a:rPr kumimoji="1" lang="zh-CN" altLang="en-US" sz="4800">
                <a:latin typeface="楷体_GB2312" pitchFamily="49" charset="-122"/>
                <a:ea typeface="楷体_GB2312" pitchFamily="49" charset="-122"/>
              </a:rPr>
              <a:t>为红外探测器的综合噪声电压；</a:t>
            </a:r>
            <a:r>
              <a:rPr kumimoji="1" lang="en-US" altLang="zh-CN" sz="4800">
                <a:latin typeface="楷体_GB2312" pitchFamily="49" charset="-122"/>
                <a:ea typeface="楷体_GB2312" pitchFamily="49" charset="-122"/>
              </a:rPr>
              <a:t>R</a:t>
            </a:r>
            <a:r>
              <a:rPr kumimoji="1" lang="en-US" altLang="zh-CN" sz="4800" baseline="-25000">
                <a:latin typeface="楷体_GB2312" pitchFamily="49" charset="-122"/>
                <a:ea typeface="楷体_GB2312" pitchFamily="49" charset="-122"/>
              </a:rPr>
              <a:t>V</a:t>
            </a:r>
            <a:r>
              <a:rPr kumimoji="1" lang="zh-CN" altLang="en-US" sz="4800">
                <a:latin typeface="楷体_GB2312" pitchFamily="49" charset="-122"/>
                <a:ea typeface="楷体_GB2312" pitchFamily="49" charset="-122"/>
              </a:rPr>
              <a:t>为</a:t>
            </a:r>
          </a:p>
          <a:p>
            <a:pPr eaLnBrk="1" hangingPunct="1">
              <a:lnSpc>
                <a:spcPct val="120000"/>
              </a:lnSpc>
            </a:pPr>
            <a:r>
              <a:rPr kumimoji="1" lang="zh-CN" altLang="en-US" sz="4800">
                <a:latin typeface="楷体_GB2312" pitchFamily="49" charset="-122"/>
                <a:ea typeface="楷体_GB2312" pitchFamily="49" charset="-122"/>
              </a:rPr>
              <a:t>      红外探测器的电压响应率。</a:t>
            </a:r>
          </a:p>
        </p:txBody>
      </p:sp>
    </p:spTree>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9"/>
          <p:cNvSpPr>
            <a:spLocks noChangeArrowheads="1"/>
          </p:cNvSpPr>
          <p:nvPr/>
        </p:nvSpPr>
        <p:spPr bwMode="auto">
          <a:xfrm>
            <a:off x="668737" y="2394228"/>
            <a:ext cx="8930589" cy="145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en-US" altLang="zh-CN" sz="6700" dirty="0" smtClean="0">
                <a:solidFill>
                  <a:schemeClr val="hlink"/>
                </a:solidFill>
                <a:latin typeface="华文新魏" pitchFamily="2" charset="-122"/>
                <a:ea typeface="华文新魏" pitchFamily="2" charset="-122"/>
              </a:rPr>
              <a:t>4.  </a:t>
            </a:r>
            <a:r>
              <a:rPr lang="zh-CN" altLang="en-US" sz="6700" dirty="0">
                <a:solidFill>
                  <a:schemeClr val="hlink"/>
                </a:solidFill>
                <a:latin typeface="华文新魏" pitchFamily="2" charset="-122"/>
                <a:ea typeface="华文新魏" pitchFamily="2" charset="-122"/>
              </a:rPr>
              <a:t>探测率</a:t>
            </a:r>
          </a:p>
        </p:txBody>
      </p:sp>
      <p:sp>
        <p:nvSpPr>
          <p:cNvPr id="5124" name="Rectangle 10"/>
          <p:cNvSpPr>
            <a:spLocks noChangeArrowheads="1"/>
          </p:cNvSpPr>
          <p:nvPr/>
        </p:nvSpPr>
        <p:spPr bwMode="auto">
          <a:xfrm>
            <a:off x="1439052" y="4267695"/>
            <a:ext cx="19841991" cy="108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marL="816342" indent="-816342">
              <a:spcBef>
                <a:spcPct val="20000"/>
              </a:spcBef>
              <a:buClr>
                <a:schemeClr val="hlink"/>
              </a:buClr>
              <a:buSzPct val="70000"/>
            </a:pPr>
            <a:r>
              <a:rPr lang="en-US" altLang="zh-CN" sz="6700">
                <a:ea typeface="楷体_GB2312" pitchFamily="49" charset="-122"/>
              </a:rPr>
              <a:t>      </a:t>
            </a:r>
            <a:r>
              <a:rPr lang="zh-CN" altLang="en-US" sz="6700">
                <a:ea typeface="楷体_GB2312" pitchFamily="49" charset="-122"/>
              </a:rPr>
              <a:t>探测率是噪声等效功率的倒数，即：</a:t>
            </a:r>
          </a:p>
        </p:txBody>
      </p:sp>
      <p:sp>
        <p:nvSpPr>
          <p:cNvPr id="5125" name="Rectangle 11"/>
          <p:cNvSpPr>
            <a:spLocks noChangeArrowheads="1"/>
          </p:cNvSpPr>
          <p:nvPr/>
        </p:nvSpPr>
        <p:spPr bwMode="auto">
          <a:xfrm>
            <a:off x="1824211" y="9849991"/>
            <a:ext cx="20908583" cy="262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lstStyle/>
          <a:p>
            <a:pPr algn="just" eaLnBrk="0" hangingPunct="0">
              <a:lnSpc>
                <a:spcPct val="150000"/>
              </a:lnSpc>
            </a:pPr>
            <a:r>
              <a:rPr lang="en-US" altLang="zh-CN" sz="5700">
                <a:latin typeface="楷体_GB2312" pitchFamily="49" charset="-122"/>
                <a:ea typeface="楷体_GB2312" pitchFamily="49" charset="-122"/>
              </a:rPr>
              <a:t>    </a:t>
            </a:r>
            <a:r>
              <a:rPr lang="zh-CN" altLang="en-US" sz="5700">
                <a:latin typeface="楷体_GB2312" pitchFamily="49" charset="-122"/>
                <a:ea typeface="楷体_GB2312" pitchFamily="49" charset="-122"/>
              </a:rPr>
              <a:t>红外传感器的探测率越高，表明传感器所能探测到的最小辐射功率越小，传感器就越灵敏。</a:t>
            </a:r>
            <a:r>
              <a:rPr lang="zh-CN" altLang="en-US" sz="4800">
                <a:latin typeface="楷体_GB2312" pitchFamily="49" charset="-122"/>
                <a:ea typeface="楷体_GB2312" pitchFamily="49" charset="-122"/>
              </a:rPr>
              <a:t>  </a:t>
            </a:r>
          </a:p>
        </p:txBody>
      </p:sp>
      <p:graphicFrame>
        <p:nvGraphicFramePr>
          <p:cNvPr id="5122" name="Object 12"/>
          <p:cNvGraphicFramePr>
            <a:graphicFrameLocks noChangeAspect="1"/>
          </p:cNvGraphicFramePr>
          <p:nvPr/>
        </p:nvGraphicFramePr>
        <p:xfrm>
          <a:off x="6238715" y="5849028"/>
          <a:ext cx="10581266" cy="3359539"/>
        </p:xfrm>
        <a:graphic>
          <a:graphicData uri="http://schemas.openxmlformats.org/presentationml/2006/ole">
            <mc:AlternateContent xmlns:mc="http://schemas.openxmlformats.org/markup-compatibility/2006">
              <mc:Choice xmlns:v="urn:schemas-microsoft-com:vml" Requires="v">
                <p:oleObj spid="_x0000_s5145" name="公式" r:id="rId3" imgW="1015920" imgH="431640" progId="Equation.3">
                  <p:embed/>
                </p:oleObj>
              </mc:Choice>
              <mc:Fallback>
                <p:oleObj name="公式" r:id="rId3" imgW="1015920" imgH="43164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715" y="5849028"/>
                        <a:ext cx="10581266" cy="3359539"/>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9"/>
          <p:cNvSpPr>
            <a:spLocks noChangeArrowheads="1"/>
          </p:cNvSpPr>
          <p:nvPr/>
        </p:nvSpPr>
        <p:spPr bwMode="auto">
          <a:xfrm>
            <a:off x="478276" y="377871"/>
            <a:ext cx="11487023" cy="1365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691" tIns="108846" rIns="217691" bIns="108846" anchor="ctr"/>
          <a:lstStyle/>
          <a:p>
            <a:r>
              <a:rPr lang="en-US" altLang="zh-CN" sz="5700" dirty="0" smtClean="0">
                <a:solidFill>
                  <a:schemeClr val="hlink"/>
                </a:solidFill>
                <a:latin typeface="华文新魏" pitchFamily="2" charset="-122"/>
                <a:ea typeface="华文新魏" pitchFamily="2" charset="-122"/>
              </a:rPr>
              <a:t>5. </a:t>
            </a:r>
            <a:r>
              <a:rPr lang="zh-CN" altLang="en-US" sz="5700" dirty="0" smtClean="0">
                <a:solidFill>
                  <a:schemeClr val="hlink"/>
                </a:solidFill>
                <a:latin typeface="华文新魏" pitchFamily="2" charset="-122"/>
                <a:ea typeface="华文新魏" pitchFamily="2" charset="-122"/>
              </a:rPr>
              <a:t>时间常数</a:t>
            </a:r>
            <a:endParaRPr lang="zh-CN" altLang="en-US" sz="5700" dirty="0">
              <a:solidFill>
                <a:schemeClr val="hlink"/>
              </a:solidFill>
              <a:latin typeface="华文新魏" pitchFamily="2" charset="-122"/>
              <a:ea typeface="华文新魏" pitchFamily="2" charset="-122"/>
            </a:endParaRPr>
          </a:p>
        </p:txBody>
      </p:sp>
      <p:sp>
        <p:nvSpPr>
          <p:cNvPr id="47107" name="Rectangle 10"/>
          <p:cNvSpPr>
            <a:spLocks noChangeArrowheads="1"/>
          </p:cNvSpPr>
          <p:nvPr/>
        </p:nvSpPr>
        <p:spPr bwMode="auto">
          <a:xfrm>
            <a:off x="380925" y="2714940"/>
            <a:ext cx="23515807" cy="90434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217691" tIns="108846" rIns="217691" bIns="108846"/>
          <a:lstStyle/>
          <a:p>
            <a:pPr marL="816342" indent="-816342" algn="just">
              <a:lnSpc>
                <a:spcPct val="120000"/>
              </a:lnSpc>
              <a:spcBef>
                <a:spcPct val="20000"/>
              </a:spcBef>
              <a:buClr>
                <a:srgbClr val="FF0000"/>
              </a:buClr>
              <a:buSzPct val="70000"/>
            </a:pPr>
            <a:endParaRPr lang="zh-CN" altLang="en-US" sz="5700">
              <a:latin typeface="楷体_GB2312" pitchFamily="49" charset="-122"/>
              <a:ea typeface="楷体_GB2312" pitchFamily="49" charset="-122"/>
            </a:endParaRPr>
          </a:p>
          <a:p>
            <a:pPr marL="816342" indent="-816342" algn="just">
              <a:lnSpc>
                <a:spcPct val="120000"/>
              </a:lnSpc>
              <a:spcBef>
                <a:spcPct val="20000"/>
              </a:spcBef>
              <a:buClr>
                <a:srgbClr val="FF0000"/>
              </a:buClr>
              <a:buSzPct val="70000"/>
              <a:buFont typeface="Wingdings" pitchFamily="2" charset="2"/>
              <a:buChar char="p"/>
            </a:pPr>
            <a:r>
              <a:rPr lang="zh-CN" altLang="en-US" sz="5700">
                <a:latin typeface="楷体_GB2312" pitchFamily="49" charset="-122"/>
                <a:ea typeface="楷体_GB2312" pitchFamily="49" charset="-122"/>
              </a:rPr>
              <a:t>输出信号滞后于红外辐射的时间，称为传感器的时间常数，在数值上为：</a:t>
            </a:r>
          </a:p>
          <a:p>
            <a:pPr marL="816342" indent="-816342" algn="just">
              <a:lnSpc>
                <a:spcPct val="120000"/>
              </a:lnSpc>
              <a:spcBef>
                <a:spcPct val="20000"/>
              </a:spcBef>
              <a:buClr>
                <a:srgbClr val="FF0000"/>
              </a:buClr>
              <a:buSzPct val="70000"/>
            </a:pPr>
            <a:r>
              <a:rPr lang="zh-CN" altLang="en-US" sz="5700">
                <a:latin typeface="楷体_GB2312" pitchFamily="49" charset="-122"/>
                <a:ea typeface="楷体_GB2312" pitchFamily="49" charset="-122"/>
              </a:rPr>
              <a:t>                 </a:t>
            </a:r>
            <a:r>
              <a:rPr lang="zh-CN" altLang="zh-CN" sz="5700">
                <a:latin typeface="楷体_GB2312" pitchFamily="49" charset="-122"/>
                <a:ea typeface="楷体_GB2312" pitchFamily="49" charset="-122"/>
              </a:rPr>
              <a:t>τ</a:t>
            </a:r>
            <a:r>
              <a:rPr lang="zh-CN" altLang="en-US" sz="5700">
                <a:latin typeface="楷体_GB2312" pitchFamily="49" charset="-122"/>
                <a:ea typeface="楷体_GB2312" pitchFamily="49" charset="-122"/>
              </a:rPr>
              <a:t>＝</a:t>
            </a:r>
            <a:r>
              <a:rPr lang="en-US" altLang="zh-CN" sz="5700">
                <a:latin typeface="楷体_GB2312" pitchFamily="49" charset="-122"/>
                <a:ea typeface="楷体_GB2312" pitchFamily="49" charset="-122"/>
              </a:rPr>
              <a:t>1</a:t>
            </a:r>
            <a:r>
              <a:rPr lang="zh-CN" altLang="en-US" sz="5700">
                <a:latin typeface="楷体_GB2312" pitchFamily="49" charset="-122"/>
                <a:ea typeface="楷体_GB2312" pitchFamily="49" charset="-122"/>
              </a:rPr>
              <a:t>／</a:t>
            </a:r>
            <a:r>
              <a:rPr lang="en-US" altLang="zh-CN" sz="5700">
                <a:latin typeface="楷体_GB2312" pitchFamily="49" charset="-122"/>
                <a:ea typeface="楷体_GB2312" pitchFamily="49" charset="-122"/>
              </a:rPr>
              <a:t>2πfc</a:t>
            </a:r>
          </a:p>
          <a:p>
            <a:pPr marL="816342" indent="-816342" algn="just">
              <a:lnSpc>
                <a:spcPct val="120000"/>
              </a:lnSpc>
              <a:spcBef>
                <a:spcPct val="20000"/>
              </a:spcBef>
              <a:buClr>
                <a:srgbClr val="FF0000"/>
              </a:buClr>
              <a:buSzPct val="70000"/>
              <a:buFont typeface="Wingdings" pitchFamily="2" charset="2"/>
              <a:buChar char="p"/>
            </a:pPr>
            <a:r>
              <a:rPr lang="zh-CN" altLang="en-US" sz="5700">
                <a:latin typeface="楷体_GB2312" pitchFamily="49" charset="-122"/>
                <a:ea typeface="楷体_GB2312" pitchFamily="49" charset="-122"/>
              </a:rPr>
              <a:t>式中</a:t>
            </a:r>
            <a:r>
              <a:rPr lang="en-US" altLang="zh-CN" sz="5700">
                <a:latin typeface="楷体_GB2312" pitchFamily="49" charset="-122"/>
                <a:ea typeface="楷体_GB2312" pitchFamily="49" charset="-122"/>
              </a:rPr>
              <a:t>fc</a:t>
            </a:r>
            <a:r>
              <a:rPr lang="zh-CN" altLang="en-US" sz="5700">
                <a:latin typeface="楷体_GB2312" pitchFamily="49" charset="-122"/>
                <a:ea typeface="楷体_GB2312" pitchFamily="49" charset="-122"/>
              </a:rPr>
              <a:t>为响应率下降到最大值的</a:t>
            </a:r>
            <a:r>
              <a:rPr lang="en-US" altLang="zh-CN" sz="5700">
                <a:latin typeface="楷体_GB2312" pitchFamily="49" charset="-122"/>
                <a:ea typeface="楷体_GB2312" pitchFamily="49" charset="-122"/>
              </a:rPr>
              <a:t>0.707</a:t>
            </a:r>
            <a:r>
              <a:rPr lang="zh-CN" altLang="en-US" sz="5700">
                <a:latin typeface="楷体_GB2312" pitchFamily="49" charset="-122"/>
                <a:ea typeface="楷体_GB2312" pitchFamily="49" charset="-122"/>
              </a:rPr>
              <a:t>（</a:t>
            </a:r>
            <a:r>
              <a:rPr lang="en-US" altLang="zh-CN" sz="5700">
                <a:latin typeface="楷体_GB2312" pitchFamily="49" charset="-122"/>
                <a:ea typeface="楷体_GB2312" pitchFamily="49" charset="-122"/>
              </a:rPr>
              <a:t>3dB</a:t>
            </a:r>
            <a:r>
              <a:rPr lang="zh-CN" altLang="en-US" sz="5700">
                <a:latin typeface="楷体_GB2312" pitchFamily="49" charset="-122"/>
                <a:ea typeface="楷体_GB2312" pitchFamily="49" charset="-122"/>
              </a:rPr>
              <a:t>）时的调制频率。</a:t>
            </a:r>
          </a:p>
          <a:p>
            <a:pPr marL="816342" indent="-816342" algn="just">
              <a:lnSpc>
                <a:spcPct val="120000"/>
              </a:lnSpc>
              <a:spcBef>
                <a:spcPct val="20000"/>
              </a:spcBef>
              <a:buClr>
                <a:srgbClr val="FF0000"/>
              </a:buClr>
              <a:buSzPct val="70000"/>
              <a:buFont typeface="Wingdings" pitchFamily="2" charset="2"/>
              <a:buChar char="p"/>
            </a:pPr>
            <a:r>
              <a:rPr lang="zh-CN" altLang="en-US" sz="5700">
                <a:latin typeface="楷体_GB2312" pitchFamily="49" charset="-122"/>
                <a:ea typeface="楷体_GB2312" pitchFamily="49" charset="-122"/>
              </a:rPr>
              <a:t>热传感器的热惯性和</a:t>
            </a:r>
            <a:r>
              <a:rPr lang="en-US" altLang="zh-CN" sz="5700">
                <a:latin typeface="楷体_GB2312" pitchFamily="49" charset="-122"/>
                <a:ea typeface="楷体_GB2312" pitchFamily="49" charset="-122"/>
              </a:rPr>
              <a:t>RC</a:t>
            </a:r>
            <a:r>
              <a:rPr lang="zh-CN" altLang="en-US" sz="5700">
                <a:latin typeface="楷体_GB2312" pitchFamily="49" charset="-122"/>
                <a:ea typeface="楷体_GB2312" pitchFamily="49" charset="-122"/>
              </a:rPr>
              <a:t>参数较大，其时间常数大于光子传感器，一般为毫秒级或更长；而光子传感器的时间常数一般为微秒级。</a:t>
            </a:r>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8AB07F74-8FF5-4FDB-8B71-0E26F0A4803A}" type="slidenum">
              <a:rPr lang="zh-CN" altLang="en-US" sz="3700">
                <a:solidFill>
                  <a:srgbClr val="F010A5"/>
                </a:solidFill>
              </a:rPr>
              <a:pPr algn="r"/>
              <a:t>45</a:t>
            </a:fld>
            <a:endParaRPr lang="en-US" altLang="zh-CN" sz="3700">
              <a:solidFill>
                <a:srgbClr val="F010A5"/>
              </a:solidFill>
            </a:endParaRPr>
          </a:p>
        </p:txBody>
      </p:sp>
      <p:sp>
        <p:nvSpPr>
          <p:cNvPr id="36867" name="Rectangle 6"/>
          <p:cNvSpPr>
            <a:spLocks noChangeArrowheads="1"/>
          </p:cNvSpPr>
          <p:nvPr/>
        </p:nvSpPr>
        <p:spPr bwMode="auto">
          <a:xfrm>
            <a:off x="668381" y="2286265"/>
            <a:ext cx="22656688" cy="426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lnSpc>
                <a:spcPct val="130000"/>
              </a:lnSpc>
              <a:spcBef>
                <a:spcPct val="20000"/>
              </a:spcBef>
              <a:buClr>
                <a:srgbClr val="FF3300"/>
              </a:buClr>
              <a:buFont typeface="Wingdings" pitchFamily="2" charset="2"/>
              <a:buChar char="p"/>
            </a:pPr>
            <a:r>
              <a:rPr lang="zh-CN" altLang="en-US" sz="6700">
                <a:solidFill>
                  <a:srgbClr val="F010A5"/>
                </a:solidFill>
              </a:rPr>
              <a:t>非制冷红外焦平面探测器</a:t>
            </a:r>
            <a:r>
              <a:rPr lang="zh-CN" altLang="en-US" sz="6700">
                <a:solidFill>
                  <a:srgbClr val="3333CC"/>
                </a:solidFill>
              </a:rPr>
              <a:t>技术是红外热探测器技术的一个重要发展方向。非制冷红外传感器具有</a:t>
            </a:r>
            <a:r>
              <a:rPr lang="zh-CN" altLang="en-US" sz="6700">
                <a:solidFill>
                  <a:srgbClr val="993300"/>
                </a:solidFill>
              </a:rPr>
              <a:t>成本低、重量轻、体积小、集成度高</a:t>
            </a:r>
            <a:r>
              <a:rPr lang="zh-CN" altLang="en-US" sz="6700">
                <a:solidFill>
                  <a:srgbClr val="3333CC"/>
                </a:solidFill>
              </a:rPr>
              <a:t>等特点。</a:t>
            </a:r>
          </a:p>
        </p:txBody>
      </p:sp>
      <p:graphicFrame>
        <p:nvGraphicFramePr>
          <p:cNvPr id="18491" name="Group 59"/>
          <p:cNvGraphicFramePr>
            <a:graphicFrameLocks noGrp="1"/>
          </p:cNvGraphicFramePr>
          <p:nvPr/>
        </p:nvGraphicFramePr>
        <p:xfrm>
          <a:off x="1151014" y="7244602"/>
          <a:ext cx="21404069" cy="5150446"/>
        </p:xfrm>
        <a:graphic>
          <a:graphicData uri="http://schemas.openxmlformats.org/drawingml/2006/table">
            <a:tbl>
              <a:tblPr/>
              <a:tblGrid>
                <a:gridCol w="2975169"/>
                <a:gridCol w="7677650"/>
                <a:gridCol w="6721913"/>
                <a:gridCol w="4029337"/>
              </a:tblGrid>
              <a:tr h="111772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4800" b="1" i="0" u="none" strike="noStrike" cap="none" normalizeH="0" baseline="0" smtClean="0">
                        <a:ln>
                          <a:noFill/>
                        </a:ln>
                        <a:solidFill>
                          <a:schemeClr val="tx1"/>
                        </a:solidFill>
                        <a:effectLst/>
                        <a:latin typeface="华文仿宋" pitchFamily="2" charset="-122"/>
                        <a:ea typeface="华文仿宋" pitchFamily="2" charset="-122"/>
                      </a:endParaRP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4800" b="1" i="0" u="none" strike="noStrike" cap="none" normalizeH="0" baseline="0" smtClean="0">
                          <a:ln>
                            <a:noFill/>
                          </a:ln>
                          <a:solidFill>
                            <a:srgbClr val="0000FF"/>
                          </a:solidFill>
                          <a:effectLst/>
                          <a:latin typeface="黑体" pitchFamily="2" charset="-122"/>
                          <a:ea typeface="黑体" pitchFamily="2" charset="-122"/>
                        </a:rPr>
                        <a:t>非制冷红外焦平面传感器</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4800" b="1" i="0" u="none" strike="noStrike" cap="none" normalizeH="0" baseline="0" smtClean="0">
                          <a:ln>
                            <a:noFill/>
                          </a:ln>
                          <a:solidFill>
                            <a:srgbClr val="0000FF"/>
                          </a:solidFill>
                          <a:effectLst/>
                          <a:latin typeface="黑体" pitchFamily="2" charset="-122"/>
                          <a:ea typeface="黑体" pitchFamily="2" charset="-122"/>
                        </a:rPr>
                        <a:t>制冷红外焦平面传感器</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4800" b="1" i="0" u="none" strike="noStrike" cap="none" normalizeH="0" baseline="0" smtClean="0">
                          <a:ln>
                            <a:noFill/>
                          </a:ln>
                          <a:solidFill>
                            <a:srgbClr val="0000FF"/>
                          </a:solidFill>
                          <a:effectLst/>
                          <a:latin typeface="黑体" pitchFamily="2" charset="-122"/>
                          <a:ea typeface="黑体" pitchFamily="2" charset="-122"/>
                        </a:rPr>
                        <a:t>非制冷</a:t>
                      </a:r>
                      <a:r>
                        <a:rPr kumimoji="0" lang="en-US" altLang="zh-CN" sz="4800" b="1" i="0" u="none" strike="noStrike" cap="none" normalizeH="0" baseline="0" smtClean="0">
                          <a:ln>
                            <a:noFill/>
                          </a:ln>
                          <a:solidFill>
                            <a:srgbClr val="0000FF"/>
                          </a:solidFill>
                          <a:effectLst/>
                          <a:latin typeface="黑体" pitchFamily="2" charset="-122"/>
                          <a:ea typeface="黑体" pitchFamily="2" charset="-122"/>
                        </a:rPr>
                        <a:t>:</a:t>
                      </a:r>
                      <a:r>
                        <a:rPr kumimoji="0" lang="zh-CN" altLang="en-US" sz="4800" b="1" i="0" u="none" strike="noStrike" cap="none" normalizeH="0" baseline="0" smtClean="0">
                          <a:ln>
                            <a:noFill/>
                          </a:ln>
                          <a:solidFill>
                            <a:srgbClr val="0000FF"/>
                          </a:solidFill>
                          <a:effectLst/>
                          <a:latin typeface="黑体" pitchFamily="2" charset="-122"/>
                          <a:ea typeface="黑体" pitchFamily="2" charset="-122"/>
                        </a:rPr>
                        <a:t>制冷</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370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zh-CN" altLang="en-US" sz="4800" b="1" i="0" u="none" strike="noStrike" cap="none" normalizeH="0" baseline="0" smtClean="0">
                          <a:ln>
                            <a:noFill/>
                          </a:ln>
                          <a:solidFill>
                            <a:schemeClr val="tx1"/>
                          </a:solidFill>
                          <a:effectLst/>
                          <a:latin typeface="华文仿宋" pitchFamily="2" charset="-122"/>
                          <a:ea typeface="华文仿宋" pitchFamily="2" charset="-122"/>
                        </a:rPr>
                        <a:t>灵敏度</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0000FF"/>
                          </a:solidFill>
                          <a:effectLst/>
                          <a:latin typeface="华文仿宋" pitchFamily="2" charset="-122"/>
                          <a:ea typeface="华文仿宋" pitchFamily="2" charset="-122"/>
                        </a:rPr>
                        <a:t>50mK</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FF3300"/>
                          </a:solidFill>
                          <a:effectLst/>
                          <a:latin typeface="华文仿宋" pitchFamily="2" charset="-122"/>
                          <a:ea typeface="华文仿宋" pitchFamily="2" charset="-122"/>
                        </a:rPr>
                        <a:t>10mK</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0000FF"/>
                          </a:solidFill>
                          <a:effectLst/>
                          <a:latin typeface="华文仿宋" pitchFamily="2" charset="-122"/>
                          <a:ea typeface="华文仿宋" pitchFamily="2" charset="-122"/>
                        </a:rPr>
                        <a:t>5:1</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8439">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zh-CN" altLang="en-US" sz="4800" b="1" i="0" u="none" strike="noStrike" cap="none" normalizeH="0" baseline="0" smtClean="0">
                          <a:ln>
                            <a:noFill/>
                          </a:ln>
                          <a:solidFill>
                            <a:schemeClr val="tx1"/>
                          </a:solidFill>
                          <a:effectLst/>
                          <a:latin typeface="华文仿宋" pitchFamily="2" charset="-122"/>
                          <a:ea typeface="华文仿宋" pitchFamily="2" charset="-122"/>
                        </a:rPr>
                        <a:t>功耗</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FF3300"/>
                          </a:solidFill>
                          <a:effectLst/>
                          <a:latin typeface="华文仿宋" pitchFamily="2" charset="-122"/>
                          <a:ea typeface="华文仿宋" pitchFamily="2" charset="-122"/>
                        </a:rPr>
                        <a:t>300mW</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0000FF"/>
                          </a:solidFill>
                          <a:effectLst/>
                          <a:latin typeface="华文仿宋" pitchFamily="2" charset="-122"/>
                          <a:ea typeface="华文仿宋" pitchFamily="2" charset="-122"/>
                        </a:rPr>
                        <a:t>12W</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FF3300"/>
                          </a:solidFill>
                          <a:effectLst>
                            <a:outerShdw blurRad="38100" dist="38100" dir="2700000" algn="tl">
                              <a:srgbClr val="C0C0C0"/>
                            </a:outerShdw>
                          </a:effectLst>
                          <a:latin typeface="黑体" pitchFamily="2" charset="-122"/>
                          <a:ea typeface="黑体" pitchFamily="2" charset="-122"/>
                          <a:cs typeface="Arial" pitchFamily="34" charset="0"/>
                        </a:rPr>
                        <a:t>1:40</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8439">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zh-CN" altLang="en-US" sz="4800" b="1" i="0" u="none" strike="noStrike" cap="none" normalizeH="0" baseline="0" smtClean="0">
                          <a:ln>
                            <a:noFill/>
                          </a:ln>
                          <a:solidFill>
                            <a:schemeClr val="tx1"/>
                          </a:solidFill>
                          <a:effectLst/>
                          <a:latin typeface="华文仿宋" pitchFamily="2" charset="-122"/>
                          <a:ea typeface="华文仿宋" pitchFamily="2" charset="-122"/>
                        </a:rPr>
                        <a:t>尺寸</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FF3300"/>
                          </a:solidFill>
                          <a:effectLst/>
                          <a:latin typeface="华文仿宋" pitchFamily="2" charset="-122"/>
                          <a:ea typeface="华文仿宋" pitchFamily="2" charset="-122"/>
                        </a:rPr>
                        <a:t>37.2mm×37.2mm×10.4mm</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0000FF"/>
                          </a:solidFill>
                          <a:effectLst/>
                          <a:latin typeface="华文仿宋" pitchFamily="2" charset="-122"/>
                          <a:ea typeface="华文仿宋" pitchFamily="2" charset="-122"/>
                        </a:rPr>
                        <a:t>131mm×82mm×56mm</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FF3300"/>
                          </a:solidFill>
                          <a:effectLst>
                            <a:outerShdw blurRad="38100" dist="38100" dir="2700000" algn="tl">
                              <a:srgbClr val="C0C0C0"/>
                            </a:outerShdw>
                          </a:effectLst>
                          <a:latin typeface="黑体" pitchFamily="2" charset="-122"/>
                          <a:ea typeface="黑体" pitchFamily="2" charset="-122"/>
                          <a:cs typeface="Arial" pitchFamily="34" charset="0"/>
                        </a:rPr>
                        <a:t>1:30</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370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zh-CN" altLang="en-US" sz="4800" b="1" i="0" u="none" strike="noStrike" cap="none" normalizeH="0" baseline="0" smtClean="0">
                          <a:ln>
                            <a:noFill/>
                          </a:ln>
                          <a:solidFill>
                            <a:schemeClr val="tx1"/>
                          </a:solidFill>
                          <a:effectLst/>
                          <a:latin typeface="华文仿宋" pitchFamily="2" charset="-122"/>
                          <a:ea typeface="华文仿宋" pitchFamily="2" charset="-122"/>
                        </a:rPr>
                        <a:t>重量</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FF3300"/>
                          </a:solidFill>
                          <a:effectLst/>
                          <a:latin typeface="华文仿宋" pitchFamily="2" charset="-122"/>
                          <a:ea typeface="华文仿宋" pitchFamily="2" charset="-122"/>
                        </a:rPr>
                        <a:t>70g</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0000FF"/>
                          </a:solidFill>
                          <a:effectLst/>
                          <a:latin typeface="华文仿宋" pitchFamily="2" charset="-122"/>
                          <a:ea typeface="华文仿宋" pitchFamily="2" charset="-122"/>
                        </a:rPr>
                        <a:t>700g</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FF3300"/>
                          </a:solidFill>
                          <a:effectLst>
                            <a:outerShdw blurRad="38100" dist="38100" dir="2700000" algn="tl">
                              <a:srgbClr val="C0C0C0"/>
                            </a:outerShdw>
                          </a:effectLst>
                          <a:latin typeface="黑体" pitchFamily="2" charset="-122"/>
                          <a:ea typeface="黑体" pitchFamily="2" charset="-122"/>
                          <a:cs typeface="Arial" pitchFamily="34" charset="0"/>
                        </a:rPr>
                        <a:t>1:10</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8439">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zh-CN" altLang="en-US" sz="4800" b="1" i="0" u="none" strike="noStrike" cap="none" normalizeH="0" baseline="0" smtClean="0">
                          <a:ln>
                            <a:noFill/>
                          </a:ln>
                          <a:solidFill>
                            <a:schemeClr val="tx1"/>
                          </a:solidFill>
                          <a:effectLst/>
                          <a:latin typeface="华文仿宋" pitchFamily="2" charset="-122"/>
                          <a:ea typeface="华文仿宋" pitchFamily="2" charset="-122"/>
                        </a:rPr>
                        <a:t>价格</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FF3300"/>
                          </a:solidFill>
                          <a:effectLst/>
                          <a:latin typeface="华文仿宋" pitchFamily="2" charset="-122"/>
                          <a:ea typeface="华文仿宋" pitchFamily="2" charset="-122"/>
                        </a:rPr>
                        <a:t>~2.0</a:t>
                      </a:r>
                      <a:r>
                        <a:rPr kumimoji="0" lang="zh-CN" altLang="en-US" sz="4800" b="1" i="0" u="none" strike="noStrike" cap="none" normalizeH="0" baseline="0" smtClean="0">
                          <a:ln>
                            <a:noFill/>
                          </a:ln>
                          <a:solidFill>
                            <a:srgbClr val="FF3300"/>
                          </a:solidFill>
                          <a:effectLst/>
                          <a:latin typeface="华文仿宋" pitchFamily="2" charset="-122"/>
                          <a:ea typeface="华文仿宋" pitchFamily="2" charset="-122"/>
                        </a:rPr>
                        <a:t>万人民币</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0000FF"/>
                          </a:solidFill>
                          <a:effectLst/>
                          <a:latin typeface="华文仿宋" pitchFamily="2" charset="-122"/>
                          <a:ea typeface="华文仿宋" pitchFamily="2" charset="-122"/>
                        </a:rPr>
                        <a:t>~ 70</a:t>
                      </a:r>
                      <a:r>
                        <a:rPr kumimoji="0" lang="zh-CN" altLang="en-US" sz="4800" b="1" i="0" u="none" strike="noStrike" cap="none" normalizeH="0" baseline="0" smtClean="0">
                          <a:ln>
                            <a:noFill/>
                          </a:ln>
                          <a:solidFill>
                            <a:srgbClr val="0000FF"/>
                          </a:solidFill>
                          <a:effectLst/>
                          <a:latin typeface="华文仿宋" pitchFamily="2" charset="-122"/>
                          <a:ea typeface="华文仿宋" pitchFamily="2" charset="-122"/>
                        </a:rPr>
                        <a:t>万人民币</a:t>
                      </a: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US" altLang="zh-CN" sz="4800" b="1" i="0" u="none" strike="noStrike" cap="none" normalizeH="0" baseline="0" smtClean="0">
                          <a:ln>
                            <a:noFill/>
                          </a:ln>
                          <a:solidFill>
                            <a:srgbClr val="FF3300"/>
                          </a:solidFill>
                          <a:effectLst>
                            <a:outerShdw blurRad="38100" dist="38100" dir="2700000" algn="tl">
                              <a:srgbClr val="C0C0C0"/>
                            </a:outerShdw>
                          </a:effectLst>
                          <a:latin typeface="黑体" pitchFamily="2" charset="-122"/>
                          <a:ea typeface="宋体" pitchFamily="2" charset="-122"/>
                          <a:cs typeface="Arial" pitchFamily="34" charset="0"/>
                        </a:rPr>
                        <a:t>1:35</a:t>
                      </a:r>
                      <a:endParaRPr kumimoji="0" lang="en-US" altLang="zh-CN" sz="4800" b="1" i="0" u="none" strike="noStrike" cap="none" normalizeH="0" baseline="0" smtClean="0">
                        <a:ln>
                          <a:noFill/>
                        </a:ln>
                        <a:solidFill>
                          <a:srgbClr val="FF3300"/>
                        </a:solidFill>
                        <a:effectLst>
                          <a:outerShdw blurRad="38100" dist="38100" dir="2700000" algn="tl">
                            <a:srgbClr val="C0C0C0"/>
                          </a:outerShdw>
                        </a:effectLst>
                        <a:latin typeface="Arial" pitchFamily="34" charset="0"/>
                        <a:ea typeface="宋体" pitchFamily="2" charset="-122"/>
                        <a:cs typeface="Arial" pitchFamily="34" charset="0"/>
                      </a:endParaRPr>
                    </a:p>
                  </a:txBody>
                  <a:tcPr marL="243790" marR="243790" marT="91379" marB="9137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 name="Group 21"/>
          <p:cNvGrpSpPr>
            <a:grpSpLocks/>
          </p:cNvGrpSpPr>
          <p:nvPr/>
        </p:nvGrpSpPr>
        <p:grpSpPr bwMode="auto">
          <a:xfrm>
            <a:off x="863657" y="6688912"/>
            <a:ext cx="22267725" cy="6876258"/>
            <a:chOff x="296" y="1298"/>
            <a:chExt cx="5261" cy="2446"/>
          </a:xfrm>
        </p:grpSpPr>
        <p:pic>
          <p:nvPicPr>
            <p:cNvPr id="36907" name="Picture 22"/>
            <p:cNvPicPr>
              <a:picLocks noChangeAspect="1" noChangeArrowheads="1"/>
            </p:cNvPicPr>
            <p:nvPr/>
          </p:nvPicPr>
          <p:blipFill>
            <a:blip r:embed="rId4">
              <a:extLst>
                <a:ext uri="{28A0092B-C50C-407E-A947-70E740481C1C}">
                  <a14:useLocalDpi xmlns:a14="http://schemas.microsoft.com/office/drawing/2010/main" val="0"/>
                </a:ext>
              </a:extLst>
            </a:blip>
            <a:srcRect l="53046" b="31627"/>
            <a:stretch>
              <a:fillRect/>
            </a:stretch>
          </p:blipFill>
          <p:spPr bwMode="auto">
            <a:xfrm>
              <a:off x="3470" y="1842"/>
              <a:ext cx="2087" cy="14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36908" name="Group 23"/>
            <p:cNvGrpSpPr>
              <a:grpSpLocks/>
            </p:cNvGrpSpPr>
            <p:nvPr/>
          </p:nvGrpSpPr>
          <p:grpSpPr bwMode="auto">
            <a:xfrm>
              <a:off x="296" y="1298"/>
              <a:ext cx="2929" cy="2446"/>
              <a:chOff x="295" y="1294"/>
              <a:chExt cx="2929" cy="2446"/>
            </a:xfrm>
          </p:grpSpPr>
          <p:sp>
            <p:nvSpPr>
              <p:cNvPr id="36909" name="Text Box 24"/>
              <p:cNvSpPr txBox="1">
                <a:spLocks noChangeArrowheads="1"/>
              </p:cNvSpPr>
              <p:nvPr/>
            </p:nvSpPr>
            <p:spPr bwMode="auto">
              <a:xfrm>
                <a:off x="2554" y="2841"/>
                <a:ext cx="670" cy="472"/>
              </a:xfrm>
              <a:prstGeom prst="rect">
                <a:avLst/>
              </a:prstGeom>
              <a:solidFill>
                <a:srgbClr val="FF0000">
                  <a:alpha val="87842"/>
                </a:srgbClr>
              </a:solidFill>
              <a:ln w="9525">
                <a:solidFill>
                  <a:schemeClr val="tx1"/>
                </a:solidFill>
                <a:miter lim="800000"/>
                <a:headEnd/>
                <a:tailEnd/>
              </a:ln>
            </p:spPr>
            <p:txBody>
              <a:bodyPr wrap="none" lIns="90000" tIns="46800" rIns="90000" bIns="46800">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ctr" eaLnBrk="1" hangingPunct="1">
                  <a:buFont typeface="Wingdings" pitchFamily="2" charset="2"/>
                  <a:buNone/>
                </a:pPr>
                <a:r>
                  <a:rPr lang="en-US" altLang="zh-CN" sz="8000">
                    <a:solidFill>
                      <a:srgbClr val="C00000"/>
                    </a:solidFill>
                    <a:latin typeface="Times New Roman" pitchFamily="18" charset="0"/>
                    <a:ea typeface="仿宋_GB2312" pitchFamily="49" charset="-122"/>
                  </a:rPr>
                  <a:t>UFPA</a:t>
                </a:r>
              </a:p>
            </p:txBody>
          </p:sp>
          <p:sp>
            <p:nvSpPr>
              <p:cNvPr id="36910" name="Text Box 25"/>
              <p:cNvSpPr txBox="1">
                <a:spLocks noChangeArrowheads="1"/>
              </p:cNvSpPr>
              <p:nvPr/>
            </p:nvSpPr>
            <p:spPr bwMode="auto">
              <a:xfrm>
                <a:off x="657" y="2830"/>
                <a:ext cx="1228" cy="910"/>
              </a:xfrm>
              <a:prstGeom prst="rect">
                <a:avLst/>
              </a:prstGeom>
              <a:solidFill>
                <a:srgbClr val="FF0000">
                  <a:alpha val="87842"/>
                </a:srgbClr>
              </a:solidFill>
              <a:ln w="9525">
                <a:solidFill>
                  <a:schemeClr val="tx1"/>
                </a:solidFill>
                <a:miter lim="800000"/>
                <a:headEnd/>
                <a:tailEnd/>
              </a:ln>
            </p:spPr>
            <p:txBody>
              <a:bodyPr lIns="90000" tIns="46800" rIns="90000" bIns="46800">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ctr" eaLnBrk="1" hangingPunct="1">
                  <a:buFont typeface="Wingdings" pitchFamily="2" charset="2"/>
                  <a:buNone/>
                </a:pPr>
                <a:r>
                  <a:rPr lang="en-US" altLang="zh-CN" sz="8000">
                    <a:solidFill>
                      <a:srgbClr val="C00000"/>
                    </a:solidFill>
                    <a:latin typeface="Times New Roman" pitchFamily="18" charset="0"/>
                    <a:ea typeface="仿宋_GB2312" pitchFamily="49" charset="-122"/>
                  </a:rPr>
                  <a:t>Cooled FPA</a:t>
                </a:r>
              </a:p>
            </p:txBody>
          </p:sp>
          <p:graphicFrame>
            <p:nvGraphicFramePr>
              <p:cNvPr id="36911" name="Object 26"/>
              <p:cNvGraphicFramePr>
                <a:graphicFrameLocks noChangeAspect="1"/>
              </p:cNvGraphicFramePr>
              <p:nvPr/>
            </p:nvGraphicFramePr>
            <p:xfrm>
              <a:off x="295" y="1294"/>
              <a:ext cx="1886" cy="1346"/>
            </p:xfrm>
            <a:graphic>
              <a:graphicData uri="http://schemas.openxmlformats.org/presentationml/2006/ole">
                <mc:AlternateContent xmlns:mc="http://schemas.openxmlformats.org/markup-compatibility/2006">
                  <mc:Choice xmlns:v="urn:schemas-microsoft-com:vml" Requires="v">
                    <p:oleObj spid="_x0000_s10252" name="位图图像" r:id="rId5" imgW="3015873" imgH="2171812" progId="PBrush">
                      <p:embed/>
                    </p:oleObj>
                  </mc:Choice>
                  <mc:Fallback>
                    <p:oleObj name="位图图像" r:id="rId5" imgW="3015873" imgH="2171812"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1294"/>
                            <a:ext cx="1886" cy="1346"/>
                          </a:xfrm>
                          <a:prstGeom prst="rect">
                            <a:avLst/>
                          </a:prstGeom>
                          <a:noFill/>
                          <a:ln>
                            <a:noFill/>
                          </a:ln>
                          <a:effectLst/>
                          <a:extLst>
                            <a:ext uri="{909E8E84-426E-40DD-AFC4-6F175D3DCCD1}">
                              <a14:hiddenFill xmlns:a14="http://schemas.microsoft.com/office/drawing/2010/main">
                                <a:solidFill>
                                  <a:srgbClr val="FF9900">
                                    <a:alpha val="87842"/>
                                  </a:srgbClr>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36912" name="Picture 27" descr="uncooled UFP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3" y="1803"/>
                <a:ext cx="385"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906"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F010A5"/>
                </a:solidFill>
                <a:latin typeface="黑体" pitchFamily="2" charset="-122"/>
                <a:ea typeface="黑体" pitchFamily="2" charset="-122"/>
              </a:rPr>
              <a:t>五、典型的红外传感器</a:t>
            </a:r>
            <a:endParaRPr lang="en-US" altLang="zh-CN" sz="8500" dirty="0">
              <a:solidFill>
                <a:srgbClr val="F010A5"/>
              </a:solidFill>
              <a:latin typeface="黑体" pitchFamily="2" charset="-122"/>
              <a:cs typeface="Times New Roman" pitchFamily="18" charset="0"/>
            </a:endParaRPr>
          </a:p>
        </p:txBody>
      </p:sp>
    </p:spTree>
    <p:extLst>
      <p:ext uri="{BB962C8B-B14F-4D97-AF65-F5344CB8AC3E}">
        <p14:creationId xmlns:p14="http://schemas.microsoft.com/office/powerpoint/2010/main" val="48477375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xit" presetSubtype="4" fill="hold" nodeType="withEffect">
                                  <p:stCondLst>
                                    <p:cond delay="0"/>
                                  </p:stCondLst>
                                  <p:childTnLst>
                                    <p:anim calcmode="lin" valueType="num">
                                      <p:cBhvr additive="base">
                                        <p:cTn id="10" dur="500"/>
                                        <p:tgtEl>
                                          <p:spTgt spid="18491"/>
                                        </p:tgtEl>
                                        <p:attrNameLst>
                                          <p:attrName>ppt_x</p:attrName>
                                        </p:attrNameLst>
                                      </p:cBhvr>
                                      <p:tavLst>
                                        <p:tav tm="0">
                                          <p:val>
                                            <p:strVal val="ppt_x"/>
                                          </p:val>
                                        </p:tav>
                                        <p:tav tm="100000">
                                          <p:val>
                                            <p:strVal val="ppt_x"/>
                                          </p:val>
                                        </p:tav>
                                      </p:tavLst>
                                    </p:anim>
                                    <p:anim calcmode="lin" valueType="num">
                                      <p:cBhvr additive="base">
                                        <p:cTn id="11" dur="500"/>
                                        <p:tgtEl>
                                          <p:spTgt spid="18491"/>
                                        </p:tgtEl>
                                        <p:attrNameLst>
                                          <p:attrName>ppt_y</p:attrName>
                                        </p:attrNameLst>
                                      </p:cBhvr>
                                      <p:tavLst>
                                        <p:tav tm="0">
                                          <p:val>
                                            <p:strVal val="ppt_y"/>
                                          </p:val>
                                        </p:tav>
                                        <p:tav tm="100000">
                                          <p:val>
                                            <p:strVal val="1+ppt_h/2"/>
                                          </p:val>
                                        </p:tav>
                                      </p:tavLst>
                                    </p:anim>
                                    <p:set>
                                      <p:cBhvr>
                                        <p:cTn id="12" dur="1" fill="hold">
                                          <p:stCondLst>
                                            <p:cond delay="499"/>
                                          </p:stCondLst>
                                        </p:cTn>
                                        <p:tgtEl>
                                          <p:spTgt spid="184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左大括号 13"/>
          <p:cNvSpPr>
            <a:spLocks/>
          </p:cNvSpPr>
          <p:nvPr/>
        </p:nvSpPr>
        <p:spPr bwMode="auto">
          <a:xfrm rot="5400000">
            <a:off x="8945019" y="6214317"/>
            <a:ext cx="5531876" cy="4799325"/>
          </a:xfrm>
          <a:prstGeom prst="leftBrace">
            <a:avLst>
              <a:gd name="adj1" fmla="val 2606"/>
              <a:gd name="adj2" fmla="val 50505"/>
            </a:avLst>
          </a:prstGeom>
          <a:solidFill>
            <a:schemeClr val="accent1"/>
          </a:solidFill>
          <a:ln w="9525">
            <a:solidFill>
              <a:schemeClr val="tx1"/>
            </a:solidFill>
            <a:miter lim="800000"/>
            <a:headEnd/>
            <a:tailEnd/>
          </a:ln>
        </p:spPr>
        <p:txBody>
          <a:bodyPr rot="10800000" vert="eaVert" lIns="243797" tIns="121899" rIns="243797" bIns="121899">
            <a:spAutoFit/>
          </a:bodyPr>
          <a:lstStyle/>
          <a:p>
            <a:pPr eaLnBrk="1" hangingPunct="1"/>
            <a:endParaRPr lang="zh-CN" altLang="en-US" sz="9600"/>
          </a:p>
        </p:txBody>
      </p:sp>
      <p:sp>
        <p:nvSpPr>
          <p:cNvPr id="37891" name="左大括号 13"/>
          <p:cNvSpPr>
            <a:spLocks/>
          </p:cNvSpPr>
          <p:nvPr/>
        </p:nvSpPr>
        <p:spPr bwMode="auto">
          <a:xfrm rot="5400000">
            <a:off x="13624481" y="10547"/>
            <a:ext cx="5531876" cy="8925506"/>
          </a:xfrm>
          <a:prstGeom prst="leftBrace">
            <a:avLst>
              <a:gd name="adj1" fmla="val 2607"/>
              <a:gd name="adj2" fmla="val 50505"/>
            </a:avLst>
          </a:prstGeom>
          <a:solidFill>
            <a:schemeClr val="accent1"/>
          </a:solidFill>
          <a:ln w="9525">
            <a:solidFill>
              <a:schemeClr val="tx1"/>
            </a:solidFill>
            <a:miter lim="800000"/>
            <a:headEnd/>
            <a:tailEnd/>
          </a:ln>
        </p:spPr>
        <p:txBody>
          <a:bodyPr rot="10800000" vert="eaVert" lIns="243797" tIns="121899" rIns="243797" bIns="121899">
            <a:spAutoFit/>
          </a:bodyPr>
          <a:lstStyle/>
          <a:p>
            <a:pPr eaLnBrk="1" hangingPunct="1"/>
            <a:endParaRPr lang="zh-CN" altLang="en-US" sz="9600"/>
          </a:p>
        </p:txBody>
      </p:sp>
      <p:sp>
        <p:nvSpPr>
          <p:cNvPr id="37892" name="灯片编号占位符 1"/>
          <p:cNvSpPr txBox="1">
            <a:spLocks noGrp="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E94FD943-E090-4C93-B566-D6B71B6C442C}" type="slidenum">
              <a:rPr lang="zh-CN" altLang="en-US" sz="3700">
                <a:solidFill>
                  <a:srgbClr val="F010A5"/>
                </a:solidFill>
              </a:rPr>
              <a:pPr algn="r"/>
              <a:t>46</a:t>
            </a:fld>
            <a:endParaRPr lang="en-US" altLang="zh-CN" sz="3700">
              <a:solidFill>
                <a:srgbClr val="F010A5"/>
              </a:solidFill>
            </a:endParaRPr>
          </a:p>
        </p:txBody>
      </p:sp>
      <p:sp>
        <p:nvSpPr>
          <p:cNvPr id="37893" name="圆角矩形 5"/>
          <p:cNvSpPr>
            <a:spLocks noChangeArrowheads="1"/>
          </p:cNvSpPr>
          <p:nvPr/>
        </p:nvSpPr>
        <p:spPr bwMode="auto">
          <a:xfrm>
            <a:off x="17806560" y="5144095"/>
            <a:ext cx="6094810" cy="2451384"/>
          </a:xfrm>
          <a:prstGeom prst="roundRect">
            <a:avLst>
              <a:gd name="adj" fmla="val 16667"/>
            </a:avLst>
          </a:prstGeom>
          <a:solidFill>
            <a:schemeClr val="accent1"/>
          </a:solidFill>
          <a:ln w="9525">
            <a:solidFill>
              <a:schemeClr val="tx1"/>
            </a:solidFill>
            <a:miter lim="800000"/>
            <a:headEnd/>
            <a:tailEnd/>
          </a:ln>
        </p:spPr>
        <p:txBody>
          <a:bodyPr lIns="243797" tIns="121899" rIns="243797" bIns="121899">
            <a:spAutoFit/>
          </a:bodyPr>
          <a:lstStyle/>
          <a:p>
            <a:pPr algn="ctr" eaLnBrk="1" hangingPunct="1"/>
            <a:r>
              <a:rPr lang="zh-CN" altLang="en-US" sz="6400">
                <a:solidFill>
                  <a:srgbClr val="CC0000"/>
                </a:solidFill>
              </a:rPr>
              <a:t>热释电型非制冷热成像仪</a:t>
            </a:r>
            <a:endParaRPr lang="zh-CN" altLang="en-US" sz="6400"/>
          </a:p>
        </p:txBody>
      </p:sp>
      <p:sp>
        <p:nvSpPr>
          <p:cNvPr id="37894" name="圆角矩形 6"/>
          <p:cNvSpPr>
            <a:spLocks noChangeArrowheads="1"/>
          </p:cNvSpPr>
          <p:nvPr/>
        </p:nvSpPr>
        <p:spPr bwMode="auto">
          <a:xfrm>
            <a:off x="8558771" y="5144095"/>
            <a:ext cx="6224992" cy="2451384"/>
          </a:xfrm>
          <a:prstGeom prst="roundRect">
            <a:avLst>
              <a:gd name="adj" fmla="val 16667"/>
            </a:avLst>
          </a:prstGeom>
          <a:solidFill>
            <a:schemeClr val="accent1"/>
          </a:solidFill>
          <a:ln w="9525">
            <a:solidFill>
              <a:schemeClr val="tx1"/>
            </a:solidFill>
            <a:miter lim="800000"/>
            <a:headEnd/>
            <a:tailEnd/>
          </a:ln>
        </p:spPr>
        <p:txBody>
          <a:bodyPr lIns="243797" tIns="121899" rIns="243797" bIns="121899">
            <a:spAutoFit/>
          </a:bodyPr>
          <a:lstStyle/>
          <a:p>
            <a:pPr algn="ctr" eaLnBrk="1" hangingPunct="1"/>
            <a:r>
              <a:rPr lang="zh-CN" altLang="en-US" sz="6400">
                <a:solidFill>
                  <a:srgbClr val="CC0000"/>
                </a:solidFill>
              </a:rPr>
              <a:t>热敏电阻型非制冷热成像仪</a:t>
            </a:r>
            <a:endParaRPr lang="zh-CN" altLang="en-US" sz="6400"/>
          </a:p>
        </p:txBody>
      </p:sp>
      <p:sp>
        <p:nvSpPr>
          <p:cNvPr id="37895" name="圆角矩形 9"/>
          <p:cNvSpPr>
            <a:spLocks noChangeArrowheads="1"/>
          </p:cNvSpPr>
          <p:nvPr/>
        </p:nvSpPr>
        <p:spPr bwMode="auto">
          <a:xfrm>
            <a:off x="3551470" y="9546744"/>
            <a:ext cx="7977707" cy="4665060"/>
          </a:xfrm>
          <a:prstGeom prst="roundRect">
            <a:avLst>
              <a:gd name="adj" fmla="val 16667"/>
            </a:avLst>
          </a:prstGeom>
          <a:solidFill>
            <a:schemeClr val="accent1"/>
          </a:solidFill>
          <a:ln w="9525">
            <a:solidFill>
              <a:schemeClr val="tx1"/>
            </a:solidFill>
            <a:miter lim="800000"/>
            <a:headEnd/>
            <a:tailEnd/>
          </a:ln>
        </p:spPr>
        <p:txBody>
          <a:bodyPr lIns="243797" tIns="121899" rIns="243797" bIns="121899">
            <a:spAutoFit/>
          </a:bodyPr>
          <a:lstStyle/>
          <a:p>
            <a:pPr marL="477838" lvl="1">
              <a:buClr>
                <a:srgbClr val="663300"/>
              </a:buClr>
              <a:buSzPct val="80000"/>
            </a:pPr>
            <a:r>
              <a:rPr lang="zh-CN" altLang="en-US">
                <a:solidFill>
                  <a:srgbClr val="993300"/>
                </a:solidFill>
                <a:latin typeface="隶书" pitchFamily="49" charset="-122"/>
                <a:ea typeface="隶书" pitchFamily="49" charset="-122"/>
              </a:rPr>
              <a:t>氧化钒材料非制冷红外传感器</a:t>
            </a:r>
          </a:p>
        </p:txBody>
      </p:sp>
      <p:sp>
        <p:nvSpPr>
          <p:cNvPr id="37896" name="圆角矩形 10"/>
          <p:cNvSpPr>
            <a:spLocks noChangeArrowheads="1"/>
          </p:cNvSpPr>
          <p:nvPr/>
        </p:nvSpPr>
        <p:spPr bwMode="auto">
          <a:xfrm>
            <a:off x="12380131" y="9546744"/>
            <a:ext cx="8134880" cy="4665060"/>
          </a:xfrm>
          <a:prstGeom prst="roundRect">
            <a:avLst>
              <a:gd name="adj" fmla="val 16667"/>
            </a:avLst>
          </a:prstGeom>
          <a:solidFill>
            <a:schemeClr val="accent1"/>
          </a:solidFill>
          <a:ln w="9525">
            <a:solidFill>
              <a:schemeClr val="tx1"/>
            </a:solidFill>
            <a:miter lim="800000"/>
            <a:headEnd/>
            <a:tailEnd/>
          </a:ln>
        </p:spPr>
        <p:txBody>
          <a:bodyPr lIns="243797" tIns="121899" rIns="243797" bIns="121899">
            <a:spAutoFit/>
          </a:bodyPr>
          <a:lstStyle/>
          <a:p>
            <a:pPr marL="477838" lvl="1" defTabSz="3295650">
              <a:buClr>
                <a:srgbClr val="663300"/>
              </a:buClr>
              <a:buSzPct val="80000"/>
              <a:tabLst>
                <a:tab pos="5734050" algn="l"/>
              </a:tabLst>
            </a:pPr>
            <a:r>
              <a:rPr lang="zh-CN" altLang="en-US">
                <a:solidFill>
                  <a:srgbClr val="993300"/>
                </a:solidFill>
                <a:latin typeface="隶书" pitchFamily="49" charset="-122"/>
                <a:ea typeface="隶书" pitchFamily="49" charset="-122"/>
              </a:rPr>
              <a:t>非晶硅材料非制冷红外传感器</a:t>
            </a:r>
            <a:endParaRPr lang="zh-CN" altLang="en-US" sz="6700">
              <a:solidFill>
                <a:srgbClr val="CC0000"/>
              </a:solidFill>
            </a:endParaRPr>
          </a:p>
        </p:txBody>
      </p:sp>
      <p:sp>
        <p:nvSpPr>
          <p:cNvPr id="37897"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
        <p:nvSpPr>
          <p:cNvPr id="37898" name="圆角矩形 6"/>
          <p:cNvSpPr>
            <a:spLocks noChangeArrowheads="1"/>
          </p:cNvSpPr>
          <p:nvPr/>
        </p:nvSpPr>
        <p:spPr bwMode="auto">
          <a:xfrm>
            <a:off x="12295990" y="2057639"/>
            <a:ext cx="7571280" cy="1362233"/>
          </a:xfrm>
          <a:prstGeom prst="roundRect">
            <a:avLst>
              <a:gd name="adj" fmla="val 16667"/>
            </a:avLst>
          </a:prstGeom>
          <a:solidFill>
            <a:schemeClr val="accent1"/>
          </a:solidFill>
          <a:ln w="9525">
            <a:solidFill>
              <a:schemeClr val="tx1"/>
            </a:solidFill>
            <a:miter lim="800000"/>
            <a:headEnd/>
            <a:tailEnd/>
          </a:ln>
        </p:spPr>
        <p:txBody>
          <a:bodyPr lIns="243797" tIns="121899" rIns="243797" bIns="121899">
            <a:spAutoFit/>
          </a:bodyPr>
          <a:lstStyle/>
          <a:p>
            <a:pPr algn="ctr" eaLnBrk="1" hangingPunct="1"/>
            <a:r>
              <a:rPr lang="zh-CN" altLang="en-US" sz="6400">
                <a:solidFill>
                  <a:srgbClr val="CC0000"/>
                </a:solidFill>
              </a:rPr>
              <a:t>非制冷红外热像仪</a:t>
            </a:r>
            <a:endParaRPr lang="zh-CN" altLang="en-US" sz="6400"/>
          </a:p>
        </p:txBody>
      </p:sp>
      <p:sp>
        <p:nvSpPr>
          <p:cNvPr id="37899" name="Text Box 13"/>
          <p:cNvSpPr txBox="1">
            <a:spLocks noChangeArrowheads="1"/>
          </p:cNvSpPr>
          <p:nvPr/>
        </p:nvSpPr>
        <p:spPr bwMode="auto">
          <a:xfrm>
            <a:off x="863656" y="2443447"/>
            <a:ext cx="5956993" cy="984843"/>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r>
              <a:rPr lang="en-US" altLang="zh-CN" sz="4800"/>
              <a:t>1.</a:t>
            </a:r>
            <a:r>
              <a:rPr lang="zh-CN" altLang="en-US" sz="4800"/>
              <a:t>非制冷红外探测器</a:t>
            </a:r>
          </a:p>
        </p:txBody>
      </p:sp>
    </p:spTree>
    <p:extLst>
      <p:ext uri="{BB962C8B-B14F-4D97-AF65-F5344CB8AC3E}">
        <p14:creationId xmlns:p14="http://schemas.microsoft.com/office/powerpoint/2010/main" val="3928225450"/>
      </p:ext>
    </p:extLst>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482631" y="1671832"/>
            <a:ext cx="21305638" cy="123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5490" tIns="0" rIns="245490" bIns="0" anchor="b"/>
          <a:lstStyle/>
          <a:p>
            <a:pPr eaLnBrk="1" hangingPunct="1">
              <a:buFont typeface="Arial" pitchFamily="34" charset="0"/>
              <a:buNone/>
            </a:pPr>
            <a:r>
              <a:rPr lang="zh-CN" altLang="en-US" sz="6900">
                <a:solidFill>
                  <a:srgbClr val="CC0000"/>
                </a:solidFill>
                <a:latin typeface="黑体" pitchFamily="2" charset="-122"/>
                <a:ea typeface="黑体" pitchFamily="2" charset="-122"/>
              </a:rPr>
              <a:t>热释电材料</a:t>
            </a:r>
            <a:r>
              <a:rPr lang="zh-CN" altLang="en-US">
                <a:solidFill>
                  <a:srgbClr val="CC0000"/>
                </a:solidFill>
              </a:rPr>
              <a:t>非制冷红外传感器研究历史</a:t>
            </a:r>
          </a:p>
        </p:txBody>
      </p:sp>
      <p:sp>
        <p:nvSpPr>
          <p:cNvPr id="38915" name="Rectangle 4"/>
          <p:cNvSpPr>
            <a:spLocks noChangeArrowheads="1"/>
          </p:cNvSpPr>
          <p:nvPr/>
        </p:nvSpPr>
        <p:spPr bwMode="auto">
          <a:xfrm>
            <a:off x="863656" y="3103923"/>
            <a:ext cx="22270901" cy="535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lnSpc>
                <a:spcPct val="110000"/>
              </a:lnSpc>
              <a:spcBef>
                <a:spcPct val="20000"/>
              </a:spcBef>
              <a:buClr>
                <a:srgbClr val="FF3300"/>
              </a:buClr>
              <a:buFont typeface="Wingdings" pitchFamily="2" charset="2"/>
              <a:buChar char="p"/>
            </a:pPr>
            <a:r>
              <a:rPr lang="zh-CN" altLang="en-US" sz="5300" dirty="0">
                <a:solidFill>
                  <a:srgbClr val="3333CC"/>
                </a:solidFill>
                <a:latin typeface="Times New Roman" pitchFamily="18" charset="0"/>
                <a:ea typeface="黑体" pitchFamily="2" charset="-122"/>
              </a:rPr>
              <a:t> 1979年，美Texas公司开展</a:t>
            </a:r>
            <a:r>
              <a:rPr lang="zh-CN" altLang="en-US" sz="5300" dirty="0">
                <a:solidFill>
                  <a:srgbClr val="FF0000"/>
                </a:solidFill>
                <a:latin typeface="Times New Roman" pitchFamily="18" charset="0"/>
                <a:ea typeface="黑体" pitchFamily="2" charset="-122"/>
              </a:rPr>
              <a:t>100×100</a:t>
            </a:r>
            <a:r>
              <a:rPr lang="zh-CN" altLang="en-US" sz="5300" dirty="0">
                <a:solidFill>
                  <a:srgbClr val="3333CC"/>
                </a:solidFill>
                <a:latin typeface="Times New Roman" pitchFamily="18" charset="0"/>
                <a:ea typeface="黑体" pitchFamily="2" charset="-122"/>
              </a:rPr>
              <a:t>钛酸锶钡非制冷红外焦平面</a:t>
            </a:r>
            <a:r>
              <a:rPr lang="zh-CN" altLang="en-US" sz="5300" dirty="0">
                <a:solidFill>
                  <a:srgbClr val="FF0000"/>
                </a:solidFill>
                <a:latin typeface="Times New Roman" pitchFamily="18" charset="0"/>
                <a:ea typeface="黑体" pitchFamily="2" charset="-122"/>
              </a:rPr>
              <a:t>研制</a:t>
            </a:r>
          </a:p>
          <a:p>
            <a:pPr eaLnBrk="1" hangingPunct="1">
              <a:lnSpc>
                <a:spcPct val="110000"/>
              </a:lnSpc>
              <a:spcBef>
                <a:spcPct val="20000"/>
              </a:spcBef>
              <a:buClr>
                <a:srgbClr val="FF3300"/>
              </a:buClr>
              <a:buFont typeface="Wingdings" pitchFamily="2" charset="2"/>
              <a:buChar char="p"/>
            </a:pPr>
            <a:r>
              <a:rPr lang="zh-CN" altLang="en-US" sz="5300" dirty="0">
                <a:solidFill>
                  <a:srgbClr val="3333CC"/>
                </a:solidFill>
                <a:latin typeface="Times New Roman" pitchFamily="18" charset="0"/>
                <a:ea typeface="黑体" pitchFamily="2" charset="-122"/>
              </a:rPr>
              <a:t> 1987年，美Texas公司规模为</a:t>
            </a:r>
            <a:r>
              <a:rPr lang="zh-CN" altLang="en-US" sz="5300" dirty="0">
                <a:solidFill>
                  <a:srgbClr val="FF0000"/>
                </a:solidFill>
                <a:latin typeface="Times New Roman" pitchFamily="18" charset="0"/>
                <a:ea typeface="黑体" pitchFamily="2" charset="-122"/>
              </a:rPr>
              <a:t>100×100</a:t>
            </a:r>
            <a:r>
              <a:rPr lang="zh-CN" altLang="en-US" sz="5300" dirty="0">
                <a:solidFill>
                  <a:srgbClr val="3333CC"/>
                </a:solidFill>
                <a:latin typeface="Times New Roman" pitchFamily="18" charset="0"/>
                <a:ea typeface="黑体" pitchFamily="2" charset="-122"/>
              </a:rPr>
              <a:t>的钛酸锶钡UFPA</a:t>
            </a:r>
            <a:r>
              <a:rPr lang="zh-CN" altLang="en-US" sz="5300" dirty="0">
                <a:solidFill>
                  <a:srgbClr val="FF0000"/>
                </a:solidFill>
                <a:latin typeface="Times New Roman" pitchFamily="18" charset="0"/>
                <a:ea typeface="黑体" pitchFamily="2" charset="-122"/>
              </a:rPr>
              <a:t>成像演示</a:t>
            </a:r>
            <a:r>
              <a:rPr lang="zh-CN" altLang="en-US" sz="5300" dirty="0">
                <a:solidFill>
                  <a:srgbClr val="3333CC"/>
                </a:solidFill>
                <a:latin typeface="Times New Roman" pitchFamily="18" charset="0"/>
                <a:ea typeface="黑体" pitchFamily="2" charset="-122"/>
              </a:rPr>
              <a:t>；</a:t>
            </a:r>
            <a:r>
              <a:rPr lang="zh-CN" altLang="en-US" sz="5300" dirty="0">
                <a:solidFill>
                  <a:srgbClr val="FF0000"/>
                </a:solidFill>
                <a:latin typeface="Times New Roman" pitchFamily="18" charset="0"/>
                <a:ea typeface="黑体" pitchFamily="2" charset="-122"/>
              </a:rPr>
              <a:t>美</a:t>
            </a:r>
          </a:p>
          <a:p>
            <a:pPr eaLnBrk="1" hangingPunct="1">
              <a:lnSpc>
                <a:spcPct val="110000"/>
              </a:lnSpc>
              <a:spcBef>
                <a:spcPct val="20000"/>
              </a:spcBef>
              <a:buClr>
                <a:srgbClr val="FF3300"/>
              </a:buClr>
              <a:buFont typeface="Wingdings" pitchFamily="2" charset="2"/>
              <a:buNone/>
            </a:pPr>
            <a:r>
              <a:rPr lang="zh-CN" altLang="en-US" sz="5300" dirty="0">
                <a:solidFill>
                  <a:srgbClr val="FF0000"/>
                </a:solidFill>
                <a:latin typeface="Times New Roman" pitchFamily="18" charset="0"/>
                <a:ea typeface="黑体" pitchFamily="2" charset="-122"/>
              </a:rPr>
              <a:t>     国陆军夜视实验室</a:t>
            </a:r>
            <a:r>
              <a:rPr lang="zh-CN" altLang="en-US" sz="5300" dirty="0">
                <a:solidFill>
                  <a:srgbClr val="3333CC"/>
                </a:solidFill>
                <a:latin typeface="Times New Roman" pitchFamily="18" charset="0"/>
                <a:ea typeface="黑体" pitchFamily="2" charset="-122"/>
              </a:rPr>
              <a:t>开展了UFPA的高密度成像阵列计划</a:t>
            </a:r>
          </a:p>
          <a:p>
            <a:pPr eaLnBrk="1" hangingPunct="1">
              <a:lnSpc>
                <a:spcPct val="110000"/>
              </a:lnSpc>
              <a:spcBef>
                <a:spcPct val="20000"/>
              </a:spcBef>
              <a:buClr>
                <a:srgbClr val="FF3300"/>
              </a:buClr>
              <a:buFont typeface="Wingdings" pitchFamily="2" charset="2"/>
              <a:buChar char="p"/>
            </a:pPr>
            <a:r>
              <a:rPr lang="zh-CN" altLang="en-US" sz="5300" dirty="0">
                <a:solidFill>
                  <a:srgbClr val="3333CC"/>
                </a:solidFill>
                <a:latin typeface="Times New Roman" pitchFamily="18" charset="0"/>
                <a:ea typeface="黑体" pitchFamily="2" charset="-122"/>
              </a:rPr>
              <a:t> </a:t>
            </a:r>
            <a:r>
              <a:rPr lang="zh-CN" altLang="en-US" sz="4800" b="0" dirty="0"/>
              <a:t> </a:t>
            </a:r>
            <a:r>
              <a:rPr lang="zh-CN" altLang="en-US" sz="5300" dirty="0">
                <a:solidFill>
                  <a:srgbClr val="3333CC"/>
                </a:solidFill>
                <a:latin typeface="Times New Roman" pitchFamily="18" charset="0"/>
                <a:ea typeface="黑体" pitchFamily="2" charset="-122"/>
              </a:rPr>
              <a:t>1991年，美洛拉公司研制</a:t>
            </a:r>
            <a:r>
              <a:rPr lang="zh-CN" altLang="en-US" sz="5300" dirty="0">
                <a:solidFill>
                  <a:srgbClr val="FF0000"/>
                </a:solidFill>
                <a:latin typeface="Times New Roman" pitchFamily="18" charset="0"/>
                <a:ea typeface="黑体" pitchFamily="2" charset="-122"/>
              </a:rPr>
              <a:t>192×128</a:t>
            </a:r>
            <a:r>
              <a:rPr lang="zh-CN" altLang="en-US" sz="5300" dirty="0">
                <a:solidFill>
                  <a:srgbClr val="3333CC"/>
                </a:solidFill>
                <a:latin typeface="Times New Roman" pitchFamily="18" charset="0"/>
                <a:ea typeface="黑体" pitchFamily="2" charset="-122"/>
              </a:rPr>
              <a:t>热释电UFPA</a:t>
            </a:r>
          </a:p>
          <a:p>
            <a:pPr eaLnBrk="1" hangingPunct="1">
              <a:lnSpc>
                <a:spcPct val="110000"/>
              </a:lnSpc>
              <a:spcBef>
                <a:spcPct val="20000"/>
              </a:spcBef>
              <a:buClr>
                <a:srgbClr val="FF3300"/>
              </a:buClr>
              <a:buFont typeface="Wingdings" pitchFamily="2" charset="2"/>
              <a:buChar char="p"/>
            </a:pPr>
            <a:r>
              <a:rPr lang="zh-CN" altLang="en-US" sz="5300" dirty="0">
                <a:solidFill>
                  <a:srgbClr val="3333CC"/>
                </a:solidFill>
                <a:latin typeface="Times New Roman" pitchFamily="18" charset="0"/>
                <a:ea typeface="黑体" pitchFamily="2" charset="-122"/>
              </a:rPr>
              <a:t>  1992年，美Texas公司研制钛酸锶钡UFPA，规格为</a:t>
            </a:r>
            <a:r>
              <a:rPr lang="zh-CN" altLang="en-US" sz="5300" dirty="0">
                <a:solidFill>
                  <a:srgbClr val="FF0000"/>
                </a:solidFill>
                <a:latin typeface="Times New Roman" pitchFamily="18" charset="0"/>
                <a:ea typeface="黑体" pitchFamily="2" charset="-122"/>
              </a:rPr>
              <a:t>328×245</a:t>
            </a:r>
          </a:p>
        </p:txBody>
      </p:sp>
      <p:pic>
        <p:nvPicPr>
          <p:cNvPr id="38916" name="Picture 7" descr="VO[Q)$$A6TKR]4Y%UA{V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158" y="8781479"/>
            <a:ext cx="9984437" cy="374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8" descr="Z1MAFR20SOX0MC)~C3WEB)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6419" y="8781480"/>
            <a:ext cx="7291863" cy="4127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9"/>
          <p:cNvSpPr txBox="1">
            <a:spLocks noChangeArrowheads="1"/>
          </p:cNvSpPr>
          <p:nvPr/>
        </p:nvSpPr>
        <p:spPr bwMode="auto">
          <a:xfrm>
            <a:off x="20637258" y="808131"/>
            <a:ext cx="2497300" cy="123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buFont typeface="Arial" pitchFamily="34" charset="0"/>
              <a:buNone/>
            </a:pPr>
            <a:r>
              <a:rPr lang="zh-CN" altLang="en-US" sz="6400">
                <a:solidFill>
                  <a:srgbClr val="993300"/>
                </a:solidFill>
                <a:ea typeface="黑体" pitchFamily="2" charset="-122"/>
              </a:rPr>
              <a:t>发展</a:t>
            </a:r>
            <a:endParaRPr lang="zh-CN" altLang="en-US" sz="6400">
              <a:latin typeface="黑体" pitchFamily="2" charset="-122"/>
              <a:ea typeface="黑体" pitchFamily="2" charset="-122"/>
            </a:endParaRPr>
          </a:p>
        </p:txBody>
      </p:sp>
      <p:sp>
        <p:nvSpPr>
          <p:cNvPr id="38919"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4199139347"/>
      </p:ext>
    </p:extLst>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B4E13E9D-649F-4810-9BB3-B9FD266B18D2}" type="slidenum">
              <a:rPr lang="zh-CN" altLang="en-US" sz="3700">
                <a:solidFill>
                  <a:srgbClr val="F010A5"/>
                </a:solidFill>
              </a:rPr>
              <a:pPr algn="r"/>
              <a:t>48</a:t>
            </a:fld>
            <a:endParaRPr lang="en-US" altLang="zh-CN" sz="3700">
              <a:solidFill>
                <a:srgbClr val="F010A5"/>
              </a:solidFill>
            </a:endParaRPr>
          </a:p>
        </p:txBody>
      </p:sp>
      <p:grpSp>
        <p:nvGrpSpPr>
          <p:cNvPr id="39939" name="Group 12"/>
          <p:cNvGrpSpPr>
            <a:grpSpLocks/>
          </p:cNvGrpSpPr>
          <p:nvPr/>
        </p:nvGrpSpPr>
        <p:grpSpPr bwMode="auto">
          <a:xfrm>
            <a:off x="1247857" y="2824490"/>
            <a:ext cx="21556479" cy="9796009"/>
            <a:chOff x="204" y="667"/>
            <a:chExt cx="5093" cy="2314"/>
          </a:xfrm>
        </p:grpSpPr>
        <p:sp>
          <p:nvSpPr>
            <p:cNvPr id="39942" name="Rectangle 4"/>
            <p:cNvSpPr>
              <a:spLocks noChangeArrowheads="1"/>
            </p:cNvSpPr>
            <p:nvPr/>
          </p:nvSpPr>
          <p:spPr bwMode="auto">
            <a:xfrm>
              <a:off x="204" y="797"/>
              <a:ext cx="3447" cy="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709613" indent="-709613">
                <a:lnSpc>
                  <a:spcPct val="120000"/>
                </a:lnSpc>
                <a:buClr>
                  <a:srgbClr val="FF0000"/>
                </a:buClr>
                <a:buFont typeface="Wingdings" pitchFamily="2" charset="2"/>
                <a:buChar char="p"/>
              </a:pPr>
              <a:r>
                <a:rPr lang="en-US" altLang="zh-CN" sz="4800" dirty="0">
                  <a:solidFill>
                    <a:srgbClr val="3333CC"/>
                  </a:solidFill>
                  <a:latin typeface="Times New Roman" pitchFamily="18" charset="0"/>
                </a:rPr>
                <a:t> 1983</a:t>
              </a:r>
              <a:r>
                <a:rPr lang="zh-CN" altLang="en-US" sz="4800" dirty="0">
                  <a:solidFill>
                    <a:srgbClr val="3333CC"/>
                  </a:solidFill>
                  <a:latin typeface="Times New Roman" pitchFamily="18" charset="0"/>
                </a:rPr>
                <a:t>年，美</a:t>
              </a:r>
              <a:r>
                <a:rPr lang="en-US" altLang="zh-CN" sz="4800" dirty="0">
                  <a:solidFill>
                    <a:srgbClr val="FF0000"/>
                  </a:solidFill>
                  <a:latin typeface="Times New Roman" pitchFamily="18" charset="0"/>
                </a:rPr>
                <a:t>Honeywell</a:t>
              </a:r>
              <a:r>
                <a:rPr lang="zh-CN" altLang="en-US" sz="4800" dirty="0">
                  <a:solidFill>
                    <a:srgbClr val="3333CC"/>
                  </a:solidFill>
                  <a:latin typeface="Times New Roman" pitchFamily="18" charset="0"/>
                </a:rPr>
                <a:t>公司开展</a:t>
              </a:r>
              <a:r>
                <a:rPr lang="en-US" altLang="zh-CN" sz="4800" dirty="0">
                  <a:solidFill>
                    <a:srgbClr val="3333CC"/>
                  </a:solidFill>
                  <a:latin typeface="Times New Roman" pitchFamily="18" charset="0"/>
                </a:rPr>
                <a:t>Si</a:t>
              </a:r>
              <a:r>
                <a:rPr lang="zh-CN" altLang="en-US" sz="4800" dirty="0">
                  <a:solidFill>
                    <a:srgbClr val="3333CC"/>
                  </a:solidFill>
                  <a:latin typeface="Times New Roman" pitchFamily="18" charset="0"/>
                </a:rPr>
                <a:t>微桥氧化钒微测</a:t>
              </a:r>
            </a:p>
            <a:p>
              <a:pPr marL="709613" indent="-709613">
                <a:lnSpc>
                  <a:spcPct val="120000"/>
                </a:lnSpc>
                <a:buClr>
                  <a:srgbClr val="FF0000"/>
                </a:buClr>
              </a:pPr>
              <a:r>
                <a:rPr lang="zh-CN" altLang="en-US" sz="4800" dirty="0">
                  <a:solidFill>
                    <a:srgbClr val="3333CC"/>
                  </a:solidFill>
                  <a:latin typeface="Times New Roman" pitchFamily="18" charset="0"/>
                </a:rPr>
                <a:t>    辐射热计非制冷红外焦平面传感器研制</a:t>
              </a:r>
            </a:p>
            <a:p>
              <a:pPr marL="709613" indent="-709613">
                <a:lnSpc>
                  <a:spcPct val="120000"/>
                </a:lnSpc>
                <a:buClr>
                  <a:srgbClr val="FF0000"/>
                </a:buClr>
                <a:buFont typeface="Wingdings" pitchFamily="2" charset="2"/>
                <a:buChar char="p"/>
              </a:pPr>
              <a:r>
                <a:rPr lang="zh-CN" altLang="en-US" sz="4800" dirty="0">
                  <a:solidFill>
                    <a:srgbClr val="3333CC"/>
                  </a:solidFill>
                  <a:latin typeface="Times New Roman" pitchFamily="18" charset="0"/>
                </a:rPr>
                <a:t> </a:t>
              </a:r>
              <a:r>
                <a:rPr lang="en-US" altLang="zh-CN" sz="4800" dirty="0">
                  <a:solidFill>
                    <a:srgbClr val="3333CC"/>
                  </a:solidFill>
                  <a:latin typeface="Times New Roman" pitchFamily="18" charset="0"/>
                </a:rPr>
                <a:t>1989</a:t>
              </a:r>
              <a:r>
                <a:rPr lang="zh-CN" altLang="en-US" sz="4800" dirty="0">
                  <a:solidFill>
                    <a:srgbClr val="3333CC"/>
                  </a:solidFill>
                  <a:latin typeface="Times New Roman" pitchFamily="18" charset="0"/>
                </a:rPr>
                <a:t>年，美国</a:t>
              </a:r>
              <a:r>
                <a:rPr lang="en-US" altLang="zh-CN" sz="4800" dirty="0">
                  <a:solidFill>
                    <a:srgbClr val="FF0000"/>
                  </a:solidFill>
                  <a:latin typeface="Times New Roman" pitchFamily="18" charset="0"/>
                </a:rPr>
                <a:t>Honeywell</a:t>
              </a:r>
              <a:r>
                <a:rPr lang="zh-CN" altLang="en-US" sz="4800" dirty="0">
                  <a:solidFill>
                    <a:srgbClr val="3333CC"/>
                  </a:solidFill>
                  <a:latin typeface="Times New Roman" pitchFamily="18" charset="0"/>
                </a:rPr>
                <a:t>公司实现</a:t>
              </a:r>
              <a:r>
                <a:rPr lang="en-US" altLang="zh-CN" sz="4800" dirty="0">
                  <a:solidFill>
                    <a:srgbClr val="3333CC"/>
                  </a:solidFill>
                  <a:latin typeface="Times New Roman" pitchFamily="18" charset="0"/>
                </a:rPr>
                <a:t>Si</a:t>
              </a:r>
              <a:r>
                <a:rPr lang="zh-CN" altLang="en-US" sz="4800" dirty="0">
                  <a:solidFill>
                    <a:srgbClr val="3333CC"/>
                  </a:solidFill>
                  <a:latin typeface="Times New Roman" pitchFamily="18" charset="0"/>
                </a:rPr>
                <a:t>微桥氧化钒微 </a:t>
              </a:r>
            </a:p>
            <a:p>
              <a:pPr marL="709613" indent="-709613">
                <a:lnSpc>
                  <a:spcPct val="120000"/>
                </a:lnSpc>
                <a:buClr>
                  <a:srgbClr val="FF0000"/>
                </a:buClr>
              </a:pPr>
              <a:r>
                <a:rPr lang="zh-CN" altLang="en-US" sz="4800" dirty="0">
                  <a:solidFill>
                    <a:srgbClr val="3333CC"/>
                  </a:solidFill>
                  <a:latin typeface="Times New Roman" pitchFamily="18" charset="0"/>
                </a:rPr>
                <a:t>     测辐射热计</a:t>
              </a:r>
              <a:r>
                <a:rPr lang="en-US" altLang="zh-CN" sz="4800" dirty="0">
                  <a:solidFill>
                    <a:srgbClr val="3333CC"/>
                  </a:solidFill>
                  <a:latin typeface="Times New Roman" pitchFamily="18" charset="0"/>
                </a:rPr>
                <a:t>UFPA</a:t>
              </a:r>
              <a:r>
                <a:rPr lang="zh-CN" altLang="en-US" sz="4800" dirty="0">
                  <a:solidFill>
                    <a:srgbClr val="3333CC"/>
                  </a:solidFill>
                  <a:latin typeface="Times New Roman" pitchFamily="18" charset="0"/>
                </a:rPr>
                <a:t>， 规格为</a:t>
              </a:r>
              <a:r>
                <a:rPr lang="en-US" altLang="zh-CN" sz="4800" dirty="0">
                  <a:solidFill>
                    <a:srgbClr val="FF0000"/>
                  </a:solidFill>
                  <a:latin typeface="Times New Roman" pitchFamily="18" charset="0"/>
                </a:rPr>
                <a:t>128×64</a:t>
              </a:r>
            </a:p>
            <a:p>
              <a:pPr marL="709613" indent="-709613">
                <a:lnSpc>
                  <a:spcPct val="120000"/>
                </a:lnSpc>
                <a:buClr>
                  <a:srgbClr val="FF0000"/>
                </a:buClr>
                <a:buFont typeface="Wingdings" pitchFamily="2" charset="2"/>
                <a:buChar char="p"/>
              </a:pPr>
              <a:r>
                <a:rPr lang="en-US" altLang="zh-CN" sz="4800" dirty="0">
                  <a:solidFill>
                    <a:srgbClr val="3333CC"/>
                  </a:solidFill>
                </a:rPr>
                <a:t> </a:t>
              </a:r>
              <a:r>
                <a:rPr lang="en-US" altLang="zh-CN" sz="4800" dirty="0">
                  <a:solidFill>
                    <a:srgbClr val="3333CC"/>
                  </a:solidFill>
                  <a:latin typeface="Times New Roman" pitchFamily="18" charset="0"/>
                </a:rPr>
                <a:t>1999</a:t>
              </a:r>
              <a:r>
                <a:rPr lang="zh-CN" altLang="en-US" sz="4800" dirty="0">
                  <a:solidFill>
                    <a:srgbClr val="3333CC"/>
                  </a:solidFill>
                  <a:latin typeface="Times New Roman" pitchFamily="18" charset="0"/>
                </a:rPr>
                <a:t>年，</a:t>
              </a:r>
              <a:r>
                <a:rPr lang="zh-CN" altLang="en-US" sz="4800" dirty="0">
                  <a:solidFill>
                    <a:srgbClr val="FF0000"/>
                  </a:solidFill>
                  <a:latin typeface="Times New Roman" pitchFamily="18" charset="0"/>
                </a:rPr>
                <a:t>波音公司</a:t>
              </a:r>
              <a:r>
                <a:rPr lang="zh-CN" altLang="en-US" sz="4800" dirty="0">
                  <a:solidFill>
                    <a:srgbClr val="3333CC"/>
                  </a:solidFill>
                  <a:latin typeface="Times New Roman" pitchFamily="18" charset="0"/>
                </a:rPr>
                <a:t>生产</a:t>
              </a:r>
              <a:r>
                <a:rPr lang="en-US" altLang="zh-CN" sz="4800" dirty="0">
                  <a:solidFill>
                    <a:srgbClr val="FF0000"/>
                  </a:solidFill>
                  <a:latin typeface="Times New Roman" pitchFamily="18" charset="0"/>
                </a:rPr>
                <a:t>320×240</a:t>
              </a:r>
              <a:r>
                <a:rPr lang="zh-CN" altLang="en-US" sz="4800" dirty="0">
                  <a:solidFill>
                    <a:srgbClr val="3333CC"/>
                  </a:solidFill>
                  <a:latin typeface="Times New Roman" pitchFamily="18" charset="0"/>
                </a:rPr>
                <a:t>元氧化钒非</a:t>
              </a:r>
            </a:p>
            <a:p>
              <a:pPr marL="709613" indent="-709613">
                <a:lnSpc>
                  <a:spcPct val="120000"/>
                </a:lnSpc>
                <a:buClr>
                  <a:srgbClr val="FF0000"/>
                </a:buClr>
              </a:pPr>
              <a:r>
                <a:rPr lang="zh-CN" altLang="en-US" sz="4800" dirty="0">
                  <a:solidFill>
                    <a:srgbClr val="3333CC"/>
                  </a:solidFill>
                  <a:latin typeface="Times New Roman" pitchFamily="18" charset="0"/>
                </a:rPr>
                <a:t>     制冷红外焦平面阵列（</a:t>
              </a:r>
              <a:r>
                <a:rPr lang="en-US" altLang="zh-CN" sz="4800" dirty="0">
                  <a:solidFill>
                    <a:srgbClr val="3333CC"/>
                  </a:solidFill>
                  <a:latin typeface="Times New Roman" pitchFamily="18" charset="0"/>
                </a:rPr>
                <a:t>U4000</a:t>
              </a:r>
              <a:r>
                <a:rPr lang="zh-CN" altLang="en-US" sz="4800" dirty="0">
                  <a:solidFill>
                    <a:srgbClr val="3333CC"/>
                  </a:solidFill>
                  <a:latin typeface="Times New Roman" pitchFamily="18" charset="0"/>
                </a:rPr>
                <a:t>）</a:t>
              </a:r>
            </a:p>
            <a:p>
              <a:pPr marL="709613" indent="-709613">
                <a:lnSpc>
                  <a:spcPct val="120000"/>
                </a:lnSpc>
                <a:buClr>
                  <a:srgbClr val="FF0000"/>
                </a:buClr>
                <a:buFont typeface="Wingdings" pitchFamily="2" charset="2"/>
                <a:buChar char="p"/>
              </a:pPr>
              <a:r>
                <a:rPr lang="en-US" altLang="zh-CN" sz="4800" dirty="0">
                  <a:solidFill>
                    <a:srgbClr val="3333CC"/>
                  </a:solidFill>
                  <a:latin typeface="Times New Roman" pitchFamily="18" charset="0"/>
                </a:rPr>
                <a:t>2010</a:t>
              </a:r>
              <a:r>
                <a:rPr lang="zh-CN" altLang="en-US" sz="4800" dirty="0">
                  <a:solidFill>
                    <a:srgbClr val="3333CC"/>
                  </a:solidFill>
                  <a:latin typeface="Times New Roman" pitchFamily="18" charset="0"/>
                </a:rPr>
                <a:t>年，</a:t>
              </a:r>
              <a:r>
                <a:rPr lang="en-US" altLang="zh-CN" sz="4800" dirty="0">
                  <a:solidFill>
                    <a:srgbClr val="FF0000"/>
                  </a:solidFill>
                  <a:latin typeface="Times New Roman" pitchFamily="18" charset="0"/>
                </a:rPr>
                <a:t>DRS</a:t>
              </a:r>
              <a:r>
                <a:rPr lang="zh-CN" altLang="en-US" sz="4800" dirty="0">
                  <a:solidFill>
                    <a:srgbClr val="3333CC"/>
                  </a:solidFill>
                  <a:latin typeface="Times New Roman" pitchFamily="18" charset="0"/>
                </a:rPr>
                <a:t>公司报道研制出</a:t>
              </a:r>
              <a:r>
                <a:rPr lang="en-US" altLang="zh-CN" sz="4800" dirty="0">
                  <a:solidFill>
                    <a:srgbClr val="FF0000"/>
                  </a:solidFill>
                </a:rPr>
                <a:t>1024×768</a:t>
              </a:r>
              <a:r>
                <a:rPr lang="zh-CN" altLang="en-US" sz="4800" dirty="0">
                  <a:solidFill>
                    <a:srgbClr val="FF0000"/>
                  </a:solidFill>
                </a:rPr>
                <a:t>（</a:t>
              </a:r>
              <a:r>
                <a:rPr lang="en-US" altLang="zh-CN" sz="4800" dirty="0">
                  <a:solidFill>
                    <a:srgbClr val="FF0000"/>
                  </a:solidFill>
                </a:rPr>
                <a:t>17um</a:t>
              </a:r>
              <a:r>
                <a:rPr lang="zh-CN" altLang="en-US" sz="4800" dirty="0">
                  <a:solidFill>
                    <a:srgbClr val="FF0000"/>
                  </a:solidFill>
                </a:rPr>
                <a:t>）</a:t>
              </a:r>
              <a:r>
                <a:rPr lang="zh-CN" altLang="en-US" sz="4800" dirty="0">
                  <a:solidFill>
                    <a:srgbClr val="3333CC"/>
                  </a:solidFill>
                  <a:latin typeface="Times New Roman" pitchFamily="18" charset="0"/>
                </a:rPr>
                <a:t>氧化 钒传感器</a:t>
              </a:r>
            </a:p>
            <a:p>
              <a:pPr marL="709613" indent="-709613">
                <a:lnSpc>
                  <a:spcPct val="120000"/>
                </a:lnSpc>
                <a:buClr>
                  <a:srgbClr val="FF0000"/>
                </a:buClr>
                <a:buFont typeface="Wingdings" pitchFamily="2" charset="2"/>
                <a:buChar char="p"/>
              </a:pPr>
              <a:r>
                <a:rPr lang="en-US" altLang="zh-CN" sz="4800" dirty="0">
                  <a:solidFill>
                    <a:srgbClr val="3333CC"/>
                  </a:solidFill>
                  <a:latin typeface="Times New Roman" pitchFamily="18" charset="0"/>
                </a:rPr>
                <a:t>2012</a:t>
              </a:r>
              <a:r>
                <a:rPr lang="zh-CN" altLang="en-US" sz="4800" dirty="0">
                  <a:solidFill>
                    <a:srgbClr val="3333CC"/>
                  </a:solidFill>
                  <a:latin typeface="Times New Roman" pitchFamily="18" charset="0"/>
                </a:rPr>
                <a:t>年，</a:t>
              </a:r>
              <a:r>
                <a:rPr lang="zh-CN" altLang="en-US" sz="4800" dirty="0">
                  <a:solidFill>
                    <a:srgbClr val="FF0000"/>
                  </a:solidFill>
                  <a:latin typeface="Times New Roman" pitchFamily="18" charset="0"/>
                </a:rPr>
                <a:t>雷神公司</a:t>
              </a:r>
              <a:r>
                <a:rPr lang="zh-CN" altLang="en-US" sz="4800" dirty="0">
                  <a:solidFill>
                    <a:srgbClr val="3333CC"/>
                  </a:solidFill>
                  <a:latin typeface="Times New Roman" pitchFamily="18" charset="0"/>
                </a:rPr>
                <a:t>报道研制出</a:t>
              </a:r>
              <a:r>
                <a:rPr lang="en-US" altLang="zh-CN" sz="4800" dirty="0">
                  <a:solidFill>
                    <a:srgbClr val="FF0000"/>
                  </a:solidFill>
                  <a:latin typeface="Times New Roman" pitchFamily="18" charset="0"/>
                </a:rPr>
                <a:t>2048×1536</a:t>
              </a:r>
              <a:r>
                <a:rPr lang="zh-CN" altLang="en-US" sz="4800" dirty="0">
                  <a:solidFill>
                    <a:srgbClr val="FF0000"/>
                  </a:solidFill>
                  <a:latin typeface="Times New Roman" pitchFamily="18" charset="0"/>
                </a:rPr>
                <a:t>（</a:t>
              </a:r>
              <a:r>
                <a:rPr lang="en-US" altLang="zh-CN" sz="4800" dirty="0">
                  <a:solidFill>
                    <a:srgbClr val="FF0000"/>
                  </a:solidFill>
                  <a:latin typeface="Times New Roman" pitchFamily="18" charset="0"/>
                </a:rPr>
                <a:t>17um</a:t>
              </a:r>
              <a:r>
                <a:rPr lang="zh-CN" altLang="en-US" sz="4800" dirty="0">
                  <a:solidFill>
                    <a:srgbClr val="FF0000"/>
                  </a:solidFill>
                  <a:latin typeface="Times New Roman" pitchFamily="18" charset="0"/>
                </a:rPr>
                <a:t>）</a:t>
              </a:r>
              <a:r>
                <a:rPr lang="zh-CN" altLang="en-US" sz="4800" dirty="0">
                  <a:solidFill>
                    <a:srgbClr val="3333CC"/>
                  </a:solidFill>
                  <a:latin typeface="Times New Roman" pitchFamily="18" charset="0"/>
                </a:rPr>
                <a:t>氧化钒传感器</a:t>
              </a:r>
              <a:endParaRPr lang="en-US" altLang="zh-CN" sz="5300" dirty="0">
                <a:solidFill>
                  <a:srgbClr val="3333CC"/>
                </a:solidFill>
                <a:latin typeface="Times New Roman" pitchFamily="18" charset="0"/>
              </a:endParaRPr>
            </a:p>
          </p:txBody>
        </p:sp>
        <p:pic>
          <p:nvPicPr>
            <p:cNvPr id="3994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 y="2346"/>
              <a:ext cx="842"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9"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 y="667"/>
              <a:ext cx="1328"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11"/>
            <p:cNvPicPr>
              <a:picLocks noChangeAspect="1" noChangeArrowheads="1"/>
            </p:cNvPicPr>
            <p:nvPr/>
          </p:nvPicPr>
          <p:blipFill>
            <a:blip r:embed="rId4">
              <a:extLst>
                <a:ext uri="{28A0092B-C50C-407E-A947-70E740481C1C}">
                  <a14:useLocalDpi xmlns:a14="http://schemas.microsoft.com/office/drawing/2010/main" val="0"/>
                </a:ext>
              </a:extLst>
            </a:blip>
            <a:srcRect l="64601" b="27791"/>
            <a:stretch>
              <a:fillRect/>
            </a:stretch>
          </p:blipFill>
          <p:spPr bwMode="auto">
            <a:xfrm>
              <a:off x="3833" y="1393"/>
              <a:ext cx="1454" cy="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40" name="Text Box 5"/>
          <p:cNvSpPr txBox="1">
            <a:spLocks noChangeArrowheads="1"/>
          </p:cNvSpPr>
          <p:nvPr/>
        </p:nvSpPr>
        <p:spPr bwMode="auto">
          <a:xfrm>
            <a:off x="-673144" y="2141786"/>
            <a:ext cx="16798432" cy="12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marL="342900" indent="-342900">
              <a:defRPr sz="7500" b="1">
                <a:solidFill>
                  <a:schemeClr val="tx1"/>
                </a:solidFill>
                <a:latin typeface="Arial" pitchFamily="34" charset="0"/>
                <a:ea typeface="宋体" pitchFamily="2" charset="-122"/>
              </a:defRPr>
            </a:lvl1pPr>
            <a:lvl2pPr>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lvl="1">
              <a:buClr>
                <a:srgbClr val="663300"/>
              </a:buClr>
              <a:buSzPct val="80000"/>
              <a:buFont typeface="Wingdings" pitchFamily="2" charset="2"/>
              <a:buChar char="Ø"/>
            </a:pPr>
            <a:r>
              <a:rPr lang="zh-CN" altLang="en-US" sz="6700">
                <a:solidFill>
                  <a:srgbClr val="CC0000"/>
                </a:solidFill>
              </a:rPr>
              <a:t>氧化钒材料非制冷红外传感器研究历史</a:t>
            </a:r>
          </a:p>
        </p:txBody>
      </p:sp>
      <p:sp>
        <p:nvSpPr>
          <p:cNvPr id="39941"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1710863975"/>
      </p:ext>
    </p:extLst>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D377E496-6800-4F4F-8023-0AAD7414937C}" type="slidenum">
              <a:rPr lang="zh-CN" altLang="en-US" sz="3700">
                <a:solidFill>
                  <a:srgbClr val="F010A5"/>
                </a:solidFill>
              </a:rPr>
              <a:pPr algn="r"/>
              <a:t>49</a:t>
            </a:fld>
            <a:endParaRPr lang="en-US" altLang="zh-CN" sz="3700">
              <a:solidFill>
                <a:srgbClr val="F010A5"/>
              </a:solidFill>
            </a:endParaRPr>
          </a:p>
        </p:txBody>
      </p:sp>
      <p:sp>
        <p:nvSpPr>
          <p:cNvPr id="40963" name="Rectangle 5"/>
          <p:cNvSpPr>
            <a:spLocks noChangeArrowheads="1"/>
          </p:cNvSpPr>
          <p:nvPr/>
        </p:nvSpPr>
        <p:spPr bwMode="auto">
          <a:xfrm>
            <a:off x="1628881" y="2824490"/>
            <a:ext cx="19097282" cy="570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lnSpc>
                <a:spcPct val="130000"/>
              </a:lnSpc>
              <a:spcBef>
                <a:spcPct val="20000"/>
              </a:spcBef>
              <a:buClr>
                <a:srgbClr val="FF3300"/>
              </a:buClr>
              <a:buFont typeface="Wingdings" pitchFamily="2" charset="2"/>
              <a:buChar char="p"/>
            </a:pPr>
            <a:r>
              <a:rPr lang="en-US" altLang="zh-CN" sz="5300" dirty="0">
                <a:solidFill>
                  <a:srgbClr val="3333CC"/>
                </a:solidFill>
                <a:latin typeface="Times New Roman" pitchFamily="18" charset="0"/>
              </a:rPr>
              <a:t>  </a:t>
            </a:r>
            <a:r>
              <a:rPr lang="en-US" altLang="zh-CN" sz="4800" dirty="0">
                <a:solidFill>
                  <a:srgbClr val="3333CC"/>
                </a:solidFill>
              </a:rPr>
              <a:t>1996</a:t>
            </a:r>
            <a:r>
              <a:rPr lang="zh-CN" altLang="en-US" sz="4800" dirty="0">
                <a:solidFill>
                  <a:srgbClr val="3333CC"/>
                </a:solidFill>
              </a:rPr>
              <a:t>年，</a:t>
            </a:r>
            <a:r>
              <a:rPr lang="zh-CN" altLang="en-US" sz="4800" dirty="0">
                <a:solidFill>
                  <a:srgbClr val="FF0000"/>
                </a:solidFill>
              </a:rPr>
              <a:t>法国红外实验室</a:t>
            </a:r>
            <a:r>
              <a:rPr lang="en-US" altLang="zh-CN" sz="4800" dirty="0">
                <a:solidFill>
                  <a:srgbClr val="3333CC"/>
                </a:solidFill>
              </a:rPr>
              <a:t>a-Si UFPA</a:t>
            </a:r>
            <a:r>
              <a:rPr lang="zh-CN" altLang="en-US" sz="4800" dirty="0">
                <a:solidFill>
                  <a:srgbClr val="3333CC"/>
                </a:solidFill>
              </a:rPr>
              <a:t>，规模为</a:t>
            </a:r>
            <a:r>
              <a:rPr lang="en-US" altLang="zh-CN" sz="4800" dirty="0">
                <a:solidFill>
                  <a:srgbClr val="FF0000"/>
                </a:solidFill>
              </a:rPr>
              <a:t>320×240</a:t>
            </a:r>
          </a:p>
          <a:p>
            <a:pPr eaLnBrk="1" hangingPunct="1">
              <a:lnSpc>
                <a:spcPct val="130000"/>
              </a:lnSpc>
              <a:spcBef>
                <a:spcPct val="20000"/>
              </a:spcBef>
              <a:buClr>
                <a:srgbClr val="FF3300"/>
              </a:buClr>
              <a:buFont typeface="Wingdings" pitchFamily="2" charset="2"/>
              <a:buChar char="p"/>
            </a:pPr>
            <a:r>
              <a:rPr lang="en-US" altLang="zh-CN" sz="4800" dirty="0">
                <a:solidFill>
                  <a:srgbClr val="3333CC"/>
                </a:solidFill>
              </a:rPr>
              <a:t>  2001</a:t>
            </a:r>
            <a:r>
              <a:rPr lang="zh-CN" altLang="en-US" sz="4800" dirty="0">
                <a:solidFill>
                  <a:srgbClr val="3333CC"/>
                </a:solidFill>
              </a:rPr>
              <a:t>年， </a:t>
            </a:r>
            <a:r>
              <a:rPr lang="en-US" altLang="zh-CN" sz="4800" dirty="0">
                <a:solidFill>
                  <a:srgbClr val="FF0000"/>
                </a:solidFill>
              </a:rPr>
              <a:t>ULIS</a:t>
            </a:r>
            <a:r>
              <a:rPr lang="zh-CN" altLang="en-US" sz="4800" dirty="0">
                <a:solidFill>
                  <a:srgbClr val="FF0000"/>
                </a:solidFill>
              </a:rPr>
              <a:t>公司</a:t>
            </a:r>
            <a:r>
              <a:rPr lang="zh-CN" altLang="en-US" sz="4800" dirty="0">
                <a:solidFill>
                  <a:srgbClr val="3333CC"/>
                </a:solidFill>
              </a:rPr>
              <a:t>发布</a:t>
            </a:r>
            <a:r>
              <a:rPr lang="en-US" altLang="zh-CN" sz="4800" dirty="0">
                <a:solidFill>
                  <a:srgbClr val="FF0000"/>
                </a:solidFill>
              </a:rPr>
              <a:t>320×240</a:t>
            </a:r>
            <a:r>
              <a:rPr lang="zh-CN" altLang="en-US" sz="4800" dirty="0">
                <a:solidFill>
                  <a:srgbClr val="FF0000"/>
                </a:solidFill>
              </a:rPr>
              <a:t>、</a:t>
            </a:r>
            <a:r>
              <a:rPr lang="en-US" altLang="zh-CN" sz="4800" dirty="0">
                <a:solidFill>
                  <a:srgbClr val="FF0000"/>
                </a:solidFill>
              </a:rPr>
              <a:t>160×120 45um</a:t>
            </a:r>
            <a:r>
              <a:rPr lang="zh-CN" altLang="en-US" sz="4800" dirty="0">
                <a:solidFill>
                  <a:srgbClr val="3333CC"/>
                </a:solidFill>
              </a:rPr>
              <a:t>像元传感器</a:t>
            </a:r>
          </a:p>
          <a:p>
            <a:pPr eaLnBrk="1" hangingPunct="1">
              <a:lnSpc>
                <a:spcPct val="130000"/>
              </a:lnSpc>
              <a:spcBef>
                <a:spcPct val="20000"/>
              </a:spcBef>
              <a:buClr>
                <a:srgbClr val="FF3300"/>
              </a:buClr>
              <a:buFont typeface="Wingdings" pitchFamily="2" charset="2"/>
              <a:buChar char="p"/>
            </a:pPr>
            <a:r>
              <a:rPr lang="zh-CN" altLang="en-US" sz="4800" dirty="0">
                <a:solidFill>
                  <a:srgbClr val="3333CC"/>
                </a:solidFill>
              </a:rPr>
              <a:t>  </a:t>
            </a:r>
            <a:r>
              <a:rPr lang="en-US" altLang="zh-CN" sz="4800" dirty="0">
                <a:solidFill>
                  <a:srgbClr val="3333CC"/>
                </a:solidFill>
              </a:rPr>
              <a:t>2003</a:t>
            </a:r>
            <a:r>
              <a:rPr lang="zh-CN" altLang="en-US" sz="4800" dirty="0">
                <a:solidFill>
                  <a:srgbClr val="3333CC"/>
                </a:solidFill>
              </a:rPr>
              <a:t>年， </a:t>
            </a:r>
            <a:r>
              <a:rPr lang="en-US" altLang="zh-CN" sz="4800" dirty="0">
                <a:solidFill>
                  <a:srgbClr val="3333CC"/>
                </a:solidFill>
              </a:rPr>
              <a:t>ULIS</a:t>
            </a:r>
            <a:r>
              <a:rPr lang="zh-CN" altLang="en-US" sz="4800" dirty="0">
                <a:solidFill>
                  <a:srgbClr val="3333CC"/>
                </a:solidFill>
              </a:rPr>
              <a:t>公司发布</a:t>
            </a:r>
            <a:r>
              <a:rPr lang="en-US" altLang="zh-CN" sz="4800" dirty="0">
                <a:solidFill>
                  <a:srgbClr val="FF0000"/>
                </a:solidFill>
              </a:rPr>
              <a:t>384×288</a:t>
            </a:r>
            <a:r>
              <a:rPr lang="zh-CN" altLang="en-US" sz="4800" dirty="0">
                <a:solidFill>
                  <a:srgbClr val="FF0000"/>
                </a:solidFill>
              </a:rPr>
              <a:t>、</a:t>
            </a:r>
            <a:r>
              <a:rPr lang="en-US" altLang="zh-CN" sz="4800" dirty="0">
                <a:solidFill>
                  <a:srgbClr val="FF0000"/>
                </a:solidFill>
              </a:rPr>
              <a:t>320×240 35um</a:t>
            </a:r>
            <a:r>
              <a:rPr lang="zh-CN" altLang="en-US" sz="4800" dirty="0">
                <a:solidFill>
                  <a:srgbClr val="3333CC"/>
                </a:solidFill>
              </a:rPr>
              <a:t>像元传感器</a:t>
            </a:r>
          </a:p>
          <a:p>
            <a:pPr eaLnBrk="1" hangingPunct="1">
              <a:lnSpc>
                <a:spcPct val="130000"/>
              </a:lnSpc>
              <a:spcBef>
                <a:spcPct val="20000"/>
              </a:spcBef>
              <a:buClr>
                <a:srgbClr val="FF3300"/>
              </a:buClr>
              <a:buFont typeface="Wingdings" pitchFamily="2" charset="2"/>
              <a:buChar char="p"/>
            </a:pPr>
            <a:r>
              <a:rPr lang="zh-CN" altLang="en-US" sz="4800" dirty="0">
                <a:solidFill>
                  <a:srgbClr val="3333CC"/>
                </a:solidFill>
              </a:rPr>
              <a:t>  </a:t>
            </a:r>
            <a:r>
              <a:rPr lang="en-US" altLang="zh-CN" sz="4800" dirty="0">
                <a:solidFill>
                  <a:srgbClr val="3333CC"/>
                </a:solidFill>
              </a:rPr>
              <a:t>2005</a:t>
            </a:r>
            <a:r>
              <a:rPr lang="zh-CN" altLang="en-US" sz="4800" dirty="0">
                <a:solidFill>
                  <a:srgbClr val="3333CC"/>
                </a:solidFill>
              </a:rPr>
              <a:t>年， </a:t>
            </a:r>
            <a:r>
              <a:rPr lang="en-US" altLang="zh-CN" sz="4800" dirty="0">
                <a:solidFill>
                  <a:srgbClr val="3333CC"/>
                </a:solidFill>
              </a:rPr>
              <a:t>ULIS</a:t>
            </a:r>
            <a:r>
              <a:rPr lang="zh-CN" altLang="en-US" sz="4800" dirty="0">
                <a:solidFill>
                  <a:srgbClr val="3333CC"/>
                </a:solidFill>
              </a:rPr>
              <a:t>公司发布</a:t>
            </a:r>
            <a:r>
              <a:rPr lang="en-US" altLang="zh-CN" sz="4800" dirty="0">
                <a:solidFill>
                  <a:srgbClr val="FF0000"/>
                </a:solidFill>
              </a:rPr>
              <a:t>640×480</a:t>
            </a:r>
            <a:r>
              <a:rPr lang="zh-CN" altLang="en-US" sz="4800" dirty="0">
                <a:solidFill>
                  <a:srgbClr val="FF0000"/>
                </a:solidFill>
              </a:rPr>
              <a:t>，</a:t>
            </a:r>
            <a:r>
              <a:rPr lang="en-US" altLang="zh-CN" sz="4800" dirty="0">
                <a:solidFill>
                  <a:srgbClr val="FF0000"/>
                </a:solidFill>
              </a:rPr>
              <a:t>25um</a:t>
            </a:r>
            <a:r>
              <a:rPr lang="zh-CN" altLang="en-US" sz="4800" dirty="0">
                <a:solidFill>
                  <a:srgbClr val="3333CC"/>
                </a:solidFill>
              </a:rPr>
              <a:t>像元传感器</a:t>
            </a:r>
          </a:p>
          <a:p>
            <a:pPr eaLnBrk="1" hangingPunct="1">
              <a:lnSpc>
                <a:spcPct val="130000"/>
              </a:lnSpc>
              <a:spcBef>
                <a:spcPct val="20000"/>
              </a:spcBef>
              <a:buClr>
                <a:srgbClr val="FF3300"/>
              </a:buClr>
              <a:buFont typeface="Wingdings" pitchFamily="2" charset="2"/>
              <a:buChar char="p"/>
            </a:pPr>
            <a:r>
              <a:rPr lang="zh-CN" altLang="en-US" sz="4800" dirty="0">
                <a:solidFill>
                  <a:srgbClr val="3333CC"/>
                </a:solidFill>
              </a:rPr>
              <a:t>  </a:t>
            </a:r>
            <a:r>
              <a:rPr lang="en-US" altLang="zh-CN" sz="4800" dirty="0">
                <a:solidFill>
                  <a:srgbClr val="3333CC"/>
                </a:solidFill>
              </a:rPr>
              <a:t>2011</a:t>
            </a:r>
            <a:r>
              <a:rPr lang="zh-CN" altLang="en-US" sz="4800" dirty="0">
                <a:solidFill>
                  <a:srgbClr val="3333CC"/>
                </a:solidFill>
              </a:rPr>
              <a:t>年， </a:t>
            </a:r>
            <a:r>
              <a:rPr lang="en-US" altLang="zh-CN" sz="4800" dirty="0">
                <a:solidFill>
                  <a:srgbClr val="3333CC"/>
                </a:solidFill>
              </a:rPr>
              <a:t>ULIS</a:t>
            </a:r>
            <a:r>
              <a:rPr lang="zh-CN" altLang="en-US" sz="4800" dirty="0">
                <a:solidFill>
                  <a:srgbClr val="3333CC"/>
                </a:solidFill>
              </a:rPr>
              <a:t>公司发布</a:t>
            </a:r>
            <a:r>
              <a:rPr lang="en-US" altLang="zh-CN" sz="4800" dirty="0">
                <a:solidFill>
                  <a:srgbClr val="FF0000"/>
                </a:solidFill>
              </a:rPr>
              <a:t>1024×768</a:t>
            </a:r>
            <a:r>
              <a:rPr lang="zh-CN" altLang="en-US" sz="4800" dirty="0">
                <a:solidFill>
                  <a:srgbClr val="FF0000"/>
                </a:solidFill>
              </a:rPr>
              <a:t>，</a:t>
            </a:r>
            <a:r>
              <a:rPr lang="en-US" altLang="zh-CN" sz="4800" dirty="0">
                <a:solidFill>
                  <a:srgbClr val="FF0000"/>
                </a:solidFill>
              </a:rPr>
              <a:t>17um</a:t>
            </a:r>
            <a:r>
              <a:rPr lang="zh-CN" altLang="en-US" sz="4800" dirty="0">
                <a:solidFill>
                  <a:srgbClr val="3333CC"/>
                </a:solidFill>
              </a:rPr>
              <a:t>像元传感器 </a:t>
            </a:r>
          </a:p>
        </p:txBody>
      </p:sp>
      <p:pic>
        <p:nvPicPr>
          <p:cNvPr id="40964" name="Picture 12" descr="23"/>
          <p:cNvPicPr>
            <a:picLocks noChangeAspect="1" noChangeArrowheads="1"/>
          </p:cNvPicPr>
          <p:nvPr/>
        </p:nvPicPr>
        <p:blipFill>
          <a:blip r:embed="rId2">
            <a:extLst>
              <a:ext uri="{28A0092B-C50C-407E-A947-70E740481C1C}">
                <a14:useLocalDpi xmlns:a14="http://schemas.microsoft.com/office/drawing/2010/main" val="0"/>
              </a:ext>
            </a:extLst>
          </a:blip>
          <a:srcRect b="21233"/>
          <a:stretch>
            <a:fillRect/>
          </a:stretch>
        </p:blipFill>
        <p:spPr bwMode="auto">
          <a:xfrm>
            <a:off x="13726419" y="8395672"/>
            <a:ext cx="7871338" cy="403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13"/>
          <p:cNvPicPr>
            <a:picLocks noChangeAspect="1" noChangeArrowheads="1"/>
          </p:cNvPicPr>
          <p:nvPr/>
        </p:nvPicPr>
        <p:blipFill>
          <a:blip r:embed="rId3">
            <a:extLst>
              <a:ext uri="{28A0092B-C50C-407E-A947-70E740481C1C}">
                <a14:useLocalDpi xmlns:a14="http://schemas.microsoft.com/office/drawing/2010/main" val="0"/>
              </a:ext>
            </a:extLst>
          </a:blip>
          <a:srcRect l="6860" t="7222" r="65102" b="17744"/>
          <a:stretch>
            <a:fillRect/>
          </a:stretch>
        </p:blipFill>
        <p:spPr bwMode="auto">
          <a:xfrm>
            <a:off x="3356194" y="8205150"/>
            <a:ext cx="6912425" cy="442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5"/>
          <p:cNvSpPr txBox="1">
            <a:spLocks noChangeArrowheads="1"/>
          </p:cNvSpPr>
          <p:nvPr/>
        </p:nvSpPr>
        <p:spPr bwMode="auto">
          <a:xfrm>
            <a:off x="-482631" y="1757566"/>
            <a:ext cx="20540413" cy="1276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marL="342900" indent="-342900">
              <a:defRPr sz="7500" b="1">
                <a:solidFill>
                  <a:schemeClr val="tx1"/>
                </a:solidFill>
                <a:latin typeface="Arial" pitchFamily="34" charset="0"/>
                <a:ea typeface="宋体" pitchFamily="2" charset="-122"/>
              </a:defRPr>
            </a:lvl1pPr>
            <a:lvl2pPr>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lvl="1">
              <a:buClr>
                <a:srgbClr val="663300"/>
              </a:buClr>
              <a:buSzPct val="80000"/>
              <a:buFont typeface="Wingdings" pitchFamily="2" charset="2"/>
              <a:buChar char="Ø"/>
            </a:pPr>
            <a:r>
              <a:rPr lang="zh-CN" altLang="en-US" sz="6700">
                <a:solidFill>
                  <a:srgbClr val="CC0000"/>
                </a:solidFill>
              </a:rPr>
              <a:t>非晶硅材料非制冷红外传感器研究历史</a:t>
            </a:r>
          </a:p>
        </p:txBody>
      </p:sp>
      <p:sp>
        <p:nvSpPr>
          <p:cNvPr id="40967"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4065385870"/>
      </p:ext>
    </p:extLst>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C17DF6C0-56FC-4374-9F10-34CCC810ACAF}" type="slidenum">
              <a:rPr lang="zh-CN" altLang="en-US" sz="3700">
                <a:solidFill>
                  <a:srgbClr val="F010A5"/>
                </a:solidFill>
              </a:rPr>
              <a:pPr algn="r"/>
              <a:t>5</a:t>
            </a:fld>
            <a:endParaRPr lang="en-US" altLang="zh-CN" sz="3700">
              <a:solidFill>
                <a:srgbClr val="F010A5"/>
              </a:solidFill>
            </a:endParaRPr>
          </a:p>
        </p:txBody>
      </p:sp>
      <p:sp>
        <p:nvSpPr>
          <p:cNvPr id="21507" name="矩形 8"/>
          <p:cNvSpPr>
            <a:spLocks noChangeArrowheads="1"/>
          </p:cNvSpPr>
          <p:nvPr/>
        </p:nvSpPr>
        <p:spPr bwMode="auto">
          <a:xfrm>
            <a:off x="1" y="0"/>
            <a:ext cx="13332693"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一、从人眼说起</a:t>
            </a:r>
            <a:endParaRPr lang="en-US" altLang="zh-CN" sz="8500">
              <a:solidFill>
                <a:srgbClr val="002AAE"/>
              </a:solidFill>
              <a:latin typeface="黑体" pitchFamily="2" charset="-122"/>
              <a:cs typeface="Times New Roman" pitchFamily="18" charset="0"/>
            </a:endParaRPr>
          </a:p>
        </p:txBody>
      </p:sp>
      <p:sp>
        <p:nvSpPr>
          <p:cNvPr id="21508" name="矩形 11"/>
          <p:cNvSpPr>
            <a:spLocks noChangeArrowheads="1"/>
          </p:cNvSpPr>
          <p:nvPr/>
        </p:nvSpPr>
        <p:spPr bwMode="auto">
          <a:xfrm>
            <a:off x="10911599" y="8784655"/>
            <a:ext cx="11905437" cy="123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6400">
                <a:solidFill>
                  <a:srgbClr val="C00000"/>
                </a:solidFill>
              </a:rPr>
              <a:t>红外夜视使“人眼”变“狼眼”</a:t>
            </a:r>
          </a:p>
        </p:txBody>
      </p:sp>
      <p:sp>
        <p:nvSpPr>
          <p:cNvPr id="21509" name="矩形 11"/>
          <p:cNvSpPr>
            <a:spLocks noChangeArrowheads="1"/>
          </p:cNvSpPr>
          <p:nvPr/>
        </p:nvSpPr>
        <p:spPr bwMode="auto">
          <a:xfrm>
            <a:off x="3741982" y="11855235"/>
            <a:ext cx="16760329" cy="123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buFont typeface="Arial" pitchFamily="34" charset="0"/>
              <a:buChar char="•"/>
            </a:pPr>
            <a:r>
              <a:rPr lang="zh-CN" altLang="en-US" sz="6400">
                <a:solidFill>
                  <a:srgbClr val="C00000"/>
                </a:solidFill>
              </a:rPr>
              <a:t>红外传感器 </a:t>
            </a:r>
            <a:r>
              <a:rPr lang="en-US" altLang="zh-CN" sz="6400">
                <a:solidFill>
                  <a:srgbClr val="C00000"/>
                </a:solidFill>
              </a:rPr>
              <a:t>—— </a:t>
            </a:r>
            <a:r>
              <a:rPr lang="zh-CN" altLang="en-US" sz="6400">
                <a:solidFill>
                  <a:srgbClr val="C00000"/>
                </a:solidFill>
              </a:rPr>
              <a:t>夜晚中的“千里眼”</a:t>
            </a:r>
          </a:p>
        </p:txBody>
      </p:sp>
      <p:pic>
        <p:nvPicPr>
          <p:cNvPr id="21510" name="Picture 2" descr="c:\DOCUME~1\ADMINI~1\APPLIC~1\360se6\USERDA~1\Temp\U_127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69" y="2265626"/>
            <a:ext cx="7588744" cy="438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TextBox 7"/>
          <p:cNvSpPr txBox="1">
            <a:spLocks noChangeArrowheads="1"/>
          </p:cNvSpPr>
          <p:nvPr/>
        </p:nvSpPr>
        <p:spPr bwMode="auto">
          <a:xfrm>
            <a:off x="3000571" y="4758289"/>
            <a:ext cx="4951736" cy="1295550"/>
          </a:xfrm>
          <a:prstGeom prst="rect">
            <a:avLst/>
          </a:prstGeom>
          <a:noFill/>
          <a:ln>
            <a:noFill/>
          </a:ln>
          <a:extLst/>
        </p:spPr>
        <p:txBody>
          <a:bodyPr lIns="243797" tIns="121899" rIns="243797" bIns="121899">
            <a:spAutoFit/>
          </a:bodyPr>
          <a:lstStyle>
            <a:lvl1pPr eaLnBrk="0" hangingPunct="0">
              <a:defRPr sz="3600" b="1">
                <a:solidFill>
                  <a:schemeClr val="tx1"/>
                </a:solidFill>
                <a:latin typeface="Arial" panose="020B0604020202020204" pitchFamily="34" charset="0"/>
                <a:ea typeface="宋体" panose="02010600030101010101" pitchFamily="2" charset="-122"/>
              </a:defRPr>
            </a:lvl1pPr>
            <a:lvl2pPr marL="742950" indent="-285750" eaLnBrk="0" hangingPunct="0">
              <a:defRPr sz="3600" b="1">
                <a:solidFill>
                  <a:schemeClr val="tx1"/>
                </a:solidFill>
                <a:latin typeface="Arial" panose="020B0604020202020204" pitchFamily="34" charset="0"/>
                <a:ea typeface="宋体" panose="02010600030101010101" pitchFamily="2" charset="-122"/>
              </a:defRPr>
            </a:lvl2pPr>
            <a:lvl3pPr marL="1143000" indent="-228600" eaLnBrk="0" hangingPunct="0">
              <a:defRPr sz="3600" b="1">
                <a:solidFill>
                  <a:schemeClr val="tx1"/>
                </a:solidFill>
                <a:latin typeface="Arial" panose="020B0604020202020204" pitchFamily="34" charset="0"/>
                <a:ea typeface="宋体" panose="02010600030101010101" pitchFamily="2" charset="-122"/>
              </a:defRPr>
            </a:lvl3pPr>
            <a:lvl4pPr marL="1600200" indent="-228600" eaLnBrk="0" hangingPunct="0">
              <a:defRPr sz="3600" b="1">
                <a:solidFill>
                  <a:schemeClr val="tx1"/>
                </a:solidFill>
                <a:latin typeface="Arial" panose="020B0604020202020204" pitchFamily="34" charset="0"/>
                <a:ea typeface="宋体" panose="02010600030101010101" pitchFamily="2" charset="-122"/>
              </a:defRPr>
            </a:lvl4pPr>
            <a:lvl5pPr marL="2057400" indent="-228600" eaLnBrk="0" hangingPunct="0">
              <a:defRPr sz="3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6700" dirty="0">
                <a:solidFill>
                  <a:schemeClr val="accent3"/>
                </a:solidFill>
              </a:rPr>
              <a:t>人眼</a:t>
            </a:r>
          </a:p>
        </p:txBody>
      </p:sp>
      <p:pic>
        <p:nvPicPr>
          <p:cNvPr id="21512" name="Picture 2" descr="c:\DOCUME~1\ADMINI~1\APPLIC~1\360se6\USERDA~1\Temp\U_79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6141" y="3586579"/>
            <a:ext cx="8760396" cy="510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燕尾形 14"/>
          <p:cNvSpPr>
            <a:spLocks noChangeArrowheads="1"/>
          </p:cNvSpPr>
          <p:nvPr/>
        </p:nvSpPr>
        <p:spPr bwMode="auto">
          <a:xfrm>
            <a:off x="9476405" y="5199665"/>
            <a:ext cx="3238711" cy="1905221"/>
          </a:xfrm>
          <a:prstGeom prst="chevron">
            <a:avLst>
              <a:gd name="adj" fmla="val 46427"/>
            </a:avLst>
          </a:prstGeom>
          <a:noFill/>
          <a:ln w="57150">
            <a:solidFill>
              <a:srgbClr val="993300"/>
            </a:solidFill>
            <a:round/>
            <a:headEnd/>
            <a:tailEnd/>
          </a:ln>
          <a:extLst>
            <a:ext uri="{909E8E84-426E-40DD-AFC4-6F175D3DCCD1}">
              <a14:hiddenFill xmlns:a14="http://schemas.microsoft.com/office/drawing/2010/main">
                <a:solidFill>
                  <a:srgbClr val="FFFFFF"/>
                </a:solidFill>
              </a14:hiddenFill>
            </a:ext>
          </a:extLst>
        </p:spPr>
        <p:txBody>
          <a:bodyPr lIns="243797" tIns="121899" rIns="243797" bIns="121899">
            <a:spAutoFit/>
          </a:bodyPr>
          <a:lstStyle/>
          <a:p>
            <a:pPr eaLnBrk="1" hangingPunct="1">
              <a:lnSpc>
                <a:spcPct val="150000"/>
              </a:lnSpc>
              <a:spcBef>
                <a:spcPct val="50000"/>
              </a:spcBef>
              <a:buFontTx/>
              <a:buBlip>
                <a:blip r:embed="rId4"/>
              </a:buBlip>
            </a:pPr>
            <a:endParaRPr kumimoji="1" lang="zh-CN" altLang="en-US" sz="6400">
              <a:latin typeface="黑体" pitchFamily="2" charset="-122"/>
              <a:ea typeface="黑体" pitchFamily="2" charset="-122"/>
            </a:endParaRPr>
          </a:p>
        </p:txBody>
      </p:sp>
      <p:pic>
        <p:nvPicPr>
          <p:cNvPr id="21514"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4169" y="7019151"/>
            <a:ext cx="7588744" cy="464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TextBox 8"/>
          <p:cNvSpPr txBox="1">
            <a:spLocks noChangeArrowheads="1"/>
          </p:cNvSpPr>
          <p:nvPr/>
        </p:nvSpPr>
        <p:spPr bwMode="auto">
          <a:xfrm>
            <a:off x="2167079" y="10211982"/>
            <a:ext cx="5713784" cy="1290787"/>
          </a:xfrm>
          <a:prstGeom prst="rect">
            <a:avLst/>
          </a:prstGeom>
          <a:noFill/>
          <a:ln>
            <a:noFill/>
          </a:ln>
          <a:extLst/>
        </p:spPr>
        <p:txBody>
          <a:bodyPr lIns="243797" tIns="121899" rIns="243797" bIns="121899">
            <a:spAutoFit/>
          </a:bodyPr>
          <a:lstStyle>
            <a:lvl1pPr eaLnBrk="0" hangingPunct="0">
              <a:defRPr sz="3600" b="1">
                <a:solidFill>
                  <a:schemeClr val="tx1"/>
                </a:solidFill>
                <a:latin typeface="Arial" panose="020B0604020202020204" pitchFamily="34" charset="0"/>
                <a:ea typeface="宋体" panose="02010600030101010101" pitchFamily="2" charset="-122"/>
              </a:defRPr>
            </a:lvl1pPr>
            <a:lvl2pPr marL="742950" indent="-285750" eaLnBrk="0" hangingPunct="0">
              <a:defRPr sz="3600" b="1">
                <a:solidFill>
                  <a:schemeClr val="tx1"/>
                </a:solidFill>
                <a:latin typeface="Arial" panose="020B0604020202020204" pitchFamily="34" charset="0"/>
                <a:ea typeface="宋体" panose="02010600030101010101" pitchFamily="2" charset="-122"/>
              </a:defRPr>
            </a:lvl2pPr>
            <a:lvl3pPr marL="1143000" indent="-228600" eaLnBrk="0" hangingPunct="0">
              <a:defRPr sz="3600" b="1">
                <a:solidFill>
                  <a:schemeClr val="tx1"/>
                </a:solidFill>
                <a:latin typeface="Arial" panose="020B0604020202020204" pitchFamily="34" charset="0"/>
                <a:ea typeface="宋体" panose="02010600030101010101" pitchFamily="2" charset="-122"/>
              </a:defRPr>
            </a:lvl3pPr>
            <a:lvl4pPr marL="1600200" indent="-228600" eaLnBrk="0" hangingPunct="0">
              <a:defRPr sz="3600" b="1">
                <a:solidFill>
                  <a:schemeClr val="tx1"/>
                </a:solidFill>
                <a:latin typeface="Arial" panose="020B0604020202020204" pitchFamily="34" charset="0"/>
                <a:ea typeface="宋体" panose="02010600030101010101" pitchFamily="2" charset="-122"/>
              </a:defRPr>
            </a:lvl4pPr>
            <a:lvl5pPr marL="2057400" indent="-228600" eaLnBrk="0" hangingPunct="0">
              <a:defRPr sz="3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6700" dirty="0">
                <a:solidFill>
                  <a:schemeClr val="accent3"/>
                </a:solidFill>
              </a:rPr>
              <a:t>狼眼</a:t>
            </a:r>
          </a:p>
        </p:txBody>
      </p:sp>
    </p:spTree>
    <p:extLst>
      <p:ext uri="{BB962C8B-B14F-4D97-AF65-F5344CB8AC3E}">
        <p14:creationId xmlns:p14="http://schemas.microsoft.com/office/powerpoint/2010/main" val="1392364839"/>
      </p:ext>
    </p:extLst>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8D86CEF7-1E40-42AC-998F-4744AB91C7E6}" type="slidenum">
              <a:rPr lang="zh-CN" altLang="en-US" sz="3700">
                <a:solidFill>
                  <a:srgbClr val="F010A5"/>
                </a:solidFill>
              </a:rPr>
              <a:pPr algn="r"/>
              <a:t>50</a:t>
            </a:fld>
            <a:endParaRPr lang="en-US" altLang="zh-CN" sz="3700">
              <a:solidFill>
                <a:srgbClr val="F010A5"/>
              </a:solidFill>
            </a:endParaRPr>
          </a:p>
        </p:txBody>
      </p:sp>
      <p:sp>
        <p:nvSpPr>
          <p:cNvPr id="41987" name="矩形 41"/>
          <p:cNvSpPr>
            <a:spLocks noChangeArrowheads="1"/>
          </p:cNvSpPr>
          <p:nvPr/>
        </p:nvSpPr>
        <p:spPr bwMode="auto">
          <a:xfrm>
            <a:off x="0" y="1867117"/>
            <a:ext cx="16604745" cy="166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en-US" altLang="zh-CN" sz="9300">
                <a:solidFill>
                  <a:srgbClr val="993300"/>
                </a:solidFill>
                <a:latin typeface="隶书" pitchFamily="49" charset="-122"/>
                <a:ea typeface="隶书" pitchFamily="49" charset="-122"/>
              </a:rPr>
              <a:t>2.</a:t>
            </a:r>
            <a:r>
              <a:rPr lang="zh-CN" altLang="en-US" sz="9300">
                <a:solidFill>
                  <a:srgbClr val="993300"/>
                </a:solidFill>
                <a:latin typeface="隶书" pitchFamily="49" charset="-122"/>
                <a:ea typeface="隶书" pitchFamily="49" charset="-122"/>
              </a:rPr>
              <a:t>非制冷红外传感器研究历程</a:t>
            </a:r>
            <a:endParaRPr lang="zh-CN" altLang="en-US" sz="9300">
              <a:solidFill>
                <a:srgbClr val="993300"/>
              </a:solidFill>
            </a:endParaRPr>
          </a:p>
        </p:txBody>
      </p:sp>
      <p:grpSp>
        <p:nvGrpSpPr>
          <p:cNvPr id="41988" name="组合 60"/>
          <p:cNvGrpSpPr>
            <a:grpSpLocks/>
          </p:cNvGrpSpPr>
          <p:nvPr/>
        </p:nvGrpSpPr>
        <p:grpSpPr bwMode="auto">
          <a:xfrm>
            <a:off x="1239919" y="2002070"/>
            <a:ext cx="23045651" cy="10910563"/>
            <a:chOff x="785786" y="695984"/>
            <a:chExt cx="8643998" cy="5669174"/>
          </a:xfrm>
        </p:grpSpPr>
        <p:grpSp>
          <p:nvGrpSpPr>
            <p:cNvPr id="41990" name="组合 58"/>
            <p:cNvGrpSpPr>
              <a:grpSpLocks/>
            </p:cNvGrpSpPr>
            <p:nvPr/>
          </p:nvGrpSpPr>
          <p:grpSpPr bwMode="auto">
            <a:xfrm>
              <a:off x="785786" y="2071678"/>
              <a:ext cx="6929486" cy="4293480"/>
              <a:chOff x="785786" y="2071678"/>
              <a:chExt cx="6929486" cy="4293480"/>
            </a:xfrm>
          </p:grpSpPr>
          <p:sp>
            <p:nvSpPr>
              <p:cNvPr id="42003" name="Rectangle 4"/>
              <p:cNvSpPr>
                <a:spLocks noChangeArrowheads="1"/>
              </p:cNvSpPr>
              <p:nvPr/>
            </p:nvSpPr>
            <p:spPr bwMode="auto">
              <a:xfrm>
                <a:off x="3286116" y="4143380"/>
                <a:ext cx="2643206" cy="1150208"/>
              </a:xfrm>
              <a:prstGeom prst="rect">
                <a:avLst/>
              </a:prstGeom>
              <a:gradFill rotWithShape="1">
                <a:gsLst>
                  <a:gs pos="0">
                    <a:schemeClr val="bg2"/>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en-US" sz="9600">
                  <a:ea typeface="华文细黑" pitchFamily="2" charset="-122"/>
                </a:endParaRPr>
              </a:p>
            </p:txBody>
          </p:sp>
          <p:sp>
            <p:nvSpPr>
              <p:cNvPr id="42004" name="Rectangle 5"/>
              <p:cNvSpPr>
                <a:spLocks noChangeArrowheads="1"/>
              </p:cNvSpPr>
              <p:nvPr/>
            </p:nvSpPr>
            <p:spPr bwMode="auto">
              <a:xfrm>
                <a:off x="5072066" y="2928934"/>
                <a:ext cx="2643206" cy="1150208"/>
              </a:xfrm>
              <a:prstGeom prst="rect">
                <a:avLst/>
              </a:prstGeom>
              <a:gradFill rotWithShape="1">
                <a:gsLst>
                  <a:gs pos="0">
                    <a:schemeClr val="bg2"/>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en-US" sz="9600">
                  <a:ea typeface="华文细黑" pitchFamily="2" charset="-122"/>
                </a:endParaRPr>
              </a:p>
            </p:txBody>
          </p:sp>
          <p:sp>
            <p:nvSpPr>
              <p:cNvPr id="42005" name="Oval 6"/>
              <p:cNvSpPr>
                <a:spLocks noChangeArrowheads="1"/>
              </p:cNvSpPr>
              <p:nvPr/>
            </p:nvSpPr>
            <p:spPr bwMode="auto">
              <a:xfrm flipV="1">
                <a:off x="2441853" y="4287803"/>
                <a:ext cx="1376534" cy="131703"/>
              </a:xfrm>
              <a:prstGeom prst="ellipse">
                <a:avLst/>
              </a:prstGeom>
              <a:gradFill rotWithShape="1">
                <a:gsLst>
                  <a:gs pos="0">
                    <a:schemeClr val="tx1">
                      <a:alpha val="39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pPr eaLnBrk="1" hangingPunct="1"/>
                <a:endParaRPr lang="zh-CN" altLang="en-US" sz="9600">
                  <a:ea typeface="华文细黑" pitchFamily="2" charset="-122"/>
                </a:endParaRPr>
              </a:p>
            </p:txBody>
          </p:sp>
          <p:sp>
            <p:nvSpPr>
              <p:cNvPr id="42006" name="Oval 7"/>
              <p:cNvSpPr>
                <a:spLocks noChangeArrowheads="1"/>
              </p:cNvSpPr>
              <p:nvPr/>
            </p:nvSpPr>
            <p:spPr bwMode="auto">
              <a:xfrm flipV="1">
                <a:off x="4160709" y="3146376"/>
                <a:ext cx="1376534" cy="131703"/>
              </a:xfrm>
              <a:prstGeom prst="ellipse">
                <a:avLst/>
              </a:prstGeom>
              <a:gradFill rotWithShape="1">
                <a:gsLst>
                  <a:gs pos="0">
                    <a:schemeClr val="tx1">
                      <a:alpha val="39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pPr eaLnBrk="1" hangingPunct="1"/>
                <a:endParaRPr lang="zh-CN" altLang="en-US" sz="9600">
                  <a:ea typeface="华文细黑" pitchFamily="2" charset="-122"/>
                </a:endParaRPr>
              </a:p>
            </p:txBody>
          </p:sp>
          <p:sp>
            <p:nvSpPr>
              <p:cNvPr id="42007" name="Rectangle 8"/>
              <p:cNvSpPr>
                <a:spLocks noChangeArrowheads="1"/>
              </p:cNvSpPr>
              <p:nvPr/>
            </p:nvSpPr>
            <p:spPr bwMode="auto">
              <a:xfrm>
                <a:off x="1785918" y="5214950"/>
                <a:ext cx="2714644" cy="1150208"/>
              </a:xfrm>
              <a:prstGeom prst="rect">
                <a:avLst/>
              </a:prstGeom>
              <a:gradFill rotWithShape="1">
                <a:gsLst>
                  <a:gs pos="0">
                    <a:schemeClr val="bg2"/>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en-US" sz="9600">
                  <a:ea typeface="华文细黑" pitchFamily="2" charset="-122"/>
                </a:endParaRPr>
              </a:p>
            </p:txBody>
          </p:sp>
          <p:sp>
            <p:nvSpPr>
              <p:cNvPr id="42008" name="Rectangle 9"/>
              <p:cNvSpPr>
                <a:spLocks noChangeArrowheads="1"/>
              </p:cNvSpPr>
              <p:nvPr/>
            </p:nvSpPr>
            <p:spPr bwMode="auto">
              <a:xfrm rot="8640000">
                <a:off x="1120260" y="3687822"/>
                <a:ext cx="3954516" cy="482912"/>
              </a:xfrm>
              <a:prstGeom prst="rect">
                <a:avLst/>
              </a:prstGeom>
              <a:gradFill rotWithShape="1">
                <a:gsLst>
                  <a:gs pos="0">
                    <a:srgbClr val="DDDDDD"/>
                  </a:gs>
                  <a:gs pos="100000">
                    <a:schemeClr val="bg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eaLnBrk="1" hangingPunct="1"/>
                <a:endParaRPr lang="zh-CN" altLang="en-US" sz="9600">
                  <a:ea typeface="华文细黑" pitchFamily="2" charset="-122"/>
                </a:endParaRPr>
              </a:p>
            </p:txBody>
          </p:sp>
          <p:sp>
            <p:nvSpPr>
              <p:cNvPr id="15" name="AutoShape 10"/>
              <p:cNvSpPr>
                <a:spLocks noChangeArrowheads="1"/>
              </p:cNvSpPr>
              <p:nvPr/>
            </p:nvSpPr>
            <p:spPr bwMode="auto">
              <a:xfrm rot="19440000">
                <a:off x="2319149" y="4218594"/>
                <a:ext cx="220924" cy="351436"/>
              </a:xfrm>
              <a:prstGeom prst="chevron">
                <a:avLst>
                  <a:gd name="adj" fmla="val 55472"/>
                </a:avLst>
              </a:prstGeom>
              <a:gradFill rotWithShape="1">
                <a:gsLst>
                  <a:gs pos="0">
                    <a:srgbClr val="DDDDDD"/>
                  </a:gs>
                  <a:gs pos="50000">
                    <a:schemeClr val="bg1"/>
                  </a:gs>
                  <a:gs pos="100000">
                    <a:srgbClr val="DDDDDD"/>
                  </a:gs>
                </a:gsLst>
                <a:lin ang="18900000" scaled="1"/>
              </a:gradFill>
              <a:ln w="9525" cap="flat" cmpd="sng">
                <a:solidFill>
                  <a:schemeClr val="accent1"/>
                </a:solidFill>
                <a:miter lim="800000"/>
                <a:headEnd/>
                <a:tailEnd/>
              </a:ln>
              <a:effectLst/>
            </p:spPr>
            <p:txBody>
              <a:bodyPr wrap="none" anchor="ctr"/>
              <a:lstStyle/>
              <a:p>
                <a:pPr eaLnBrk="1" hangingPunct="1">
                  <a:defRPr/>
                </a:pPr>
                <a:endParaRPr lang="zh-CN" altLang="en-US" sz="9600">
                  <a:ea typeface="华文细黑" pitchFamily="2" charset="-122"/>
                </a:endParaRPr>
              </a:p>
            </p:txBody>
          </p:sp>
          <p:sp>
            <p:nvSpPr>
              <p:cNvPr id="16" name="AutoShape 11"/>
              <p:cNvSpPr>
                <a:spLocks noChangeArrowheads="1"/>
              </p:cNvSpPr>
              <p:nvPr/>
            </p:nvSpPr>
            <p:spPr bwMode="auto">
              <a:xfrm rot="19440000">
                <a:off x="3910273" y="3124687"/>
                <a:ext cx="222114" cy="352261"/>
              </a:xfrm>
              <a:prstGeom prst="chevron">
                <a:avLst>
                  <a:gd name="adj" fmla="val 55472"/>
                </a:avLst>
              </a:prstGeom>
              <a:gradFill rotWithShape="1">
                <a:gsLst>
                  <a:gs pos="0">
                    <a:srgbClr val="DDDDDD"/>
                  </a:gs>
                  <a:gs pos="50000">
                    <a:schemeClr val="bg1"/>
                  </a:gs>
                  <a:gs pos="100000">
                    <a:srgbClr val="DDDDDD"/>
                  </a:gs>
                </a:gsLst>
                <a:lin ang="18900000" scaled="1"/>
              </a:gradFill>
              <a:ln w="9525" cap="flat" cmpd="sng">
                <a:solidFill>
                  <a:schemeClr val="accent1"/>
                </a:solidFill>
                <a:miter lim="800000"/>
                <a:headEnd/>
                <a:tailEnd/>
              </a:ln>
              <a:effectLst/>
            </p:spPr>
            <p:txBody>
              <a:bodyPr wrap="none" anchor="ctr"/>
              <a:lstStyle/>
              <a:p>
                <a:pPr eaLnBrk="1" hangingPunct="1">
                  <a:defRPr/>
                </a:pPr>
                <a:endParaRPr lang="zh-CN" altLang="en-US" sz="9600">
                  <a:ea typeface="华文细黑" pitchFamily="2" charset="-122"/>
                </a:endParaRPr>
              </a:p>
            </p:txBody>
          </p:sp>
          <p:sp>
            <p:nvSpPr>
              <p:cNvPr id="42011" name="Rectangle 12"/>
              <p:cNvSpPr>
                <a:spLocks noChangeArrowheads="1"/>
              </p:cNvSpPr>
              <p:nvPr/>
            </p:nvSpPr>
            <p:spPr bwMode="auto">
              <a:xfrm>
                <a:off x="4961875" y="3005892"/>
                <a:ext cx="2346145" cy="72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lnSpc>
                    <a:spcPct val="120000"/>
                  </a:lnSpc>
                </a:pPr>
                <a:r>
                  <a:rPr lang="zh-CN" altLang="en-US" sz="5300" b="0">
                    <a:ea typeface="华文新魏" pitchFamily="2" charset="-122"/>
                    <a:sym typeface="Arial" pitchFamily="34" charset="0"/>
                  </a:rPr>
                  <a:t>混合式和集成式探测器的大规模生产</a:t>
                </a:r>
              </a:p>
            </p:txBody>
          </p:sp>
          <p:sp>
            <p:nvSpPr>
              <p:cNvPr id="42012" name="Rectangle 13"/>
              <p:cNvSpPr>
                <a:spLocks noChangeArrowheads="1"/>
              </p:cNvSpPr>
              <p:nvPr/>
            </p:nvSpPr>
            <p:spPr bwMode="auto">
              <a:xfrm>
                <a:off x="3182041" y="4191806"/>
                <a:ext cx="2497080" cy="7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lnSpc>
                    <a:spcPct val="120000"/>
                  </a:lnSpc>
                </a:pPr>
                <a:r>
                  <a:rPr lang="zh-CN" altLang="en-US" sz="5300" b="0">
                    <a:ea typeface="华文新魏" pitchFamily="2" charset="-122"/>
                    <a:sym typeface="Arial" pitchFamily="34" charset="0"/>
                  </a:rPr>
                  <a:t>混合式和集成式探测器的研制</a:t>
                </a:r>
              </a:p>
            </p:txBody>
          </p:sp>
          <p:sp>
            <p:nvSpPr>
              <p:cNvPr id="42013" name="Rectangle 14"/>
              <p:cNvSpPr>
                <a:spLocks noChangeArrowheads="1"/>
              </p:cNvSpPr>
              <p:nvPr/>
            </p:nvSpPr>
            <p:spPr bwMode="auto">
              <a:xfrm>
                <a:off x="1607480" y="5327380"/>
                <a:ext cx="2482591" cy="7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lnSpc>
                    <a:spcPct val="120000"/>
                  </a:lnSpc>
                </a:pPr>
                <a:r>
                  <a:rPr lang="zh-CN" altLang="en-US" sz="5300" b="0">
                    <a:ea typeface="华文新魏" pitchFamily="2" charset="-122"/>
                  </a:rPr>
                  <a:t>混合式和单片式</a:t>
                </a:r>
              </a:p>
            </p:txBody>
          </p:sp>
          <p:sp>
            <p:nvSpPr>
              <p:cNvPr id="42014" name="Oval 15"/>
              <p:cNvSpPr>
                <a:spLocks noChangeArrowheads="1"/>
              </p:cNvSpPr>
              <p:nvPr/>
            </p:nvSpPr>
            <p:spPr bwMode="auto">
              <a:xfrm flipV="1">
                <a:off x="785786" y="5416353"/>
                <a:ext cx="1376534" cy="131703"/>
              </a:xfrm>
              <a:prstGeom prst="ellipse">
                <a:avLst/>
              </a:prstGeom>
              <a:gradFill rotWithShape="1">
                <a:gsLst>
                  <a:gs pos="0">
                    <a:schemeClr val="tx1">
                      <a:alpha val="39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pPr eaLnBrk="1" hangingPunct="1"/>
                <a:endParaRPr lang="zh-CN" altLang="en-US" sz="9600">
                  <a:ea typeface="华文细黑" pitchFamily="2" charset="-122"/>
                </a:endParaRPr>
              </a:p>
            </p:txBody>
          </p:sp>
          <p:grpSp>
            <p:nvGrpSpPr>
              <p:cNvPr id="42015" name="Group 16"/>
              <p:cNvGrpSpPr>
                <a:grpSpLocks/>
              </p:cNvGrpSpPr>
              <p:nvPr/>
            </p:nvGrpSpPr>
            <p:grpSpPr bwMode="auto">
              <a:xfrm>
                <a:off x="939740" y="4341070"/>
                <a:ext cx="1055343" cy="1018504"/>
                <a:chOff x="-4" y="0"/>
                <a:chExt cx="1288" cy="1286"/>
              </a:xfrm>
            </p:grpSpPr>
            <p:grpSp>
              <p:nvGrpSpPr>
                <p:cNvPr id="42030" name="Group 17"/>
                <p:cNvGrpSpPr>
                  <a:grpSpLocks/>
                </p:cNvGrpSpPr>
                <p:nvPr/>
              </p:nvGrpSpPr>
              <p:grpSpPr bwMode="auto">
                <a:xfrm rot="650306">
                  <a:off x="-4" y="0"/>
                  <a:ext cx="1288" cy="1286"/>
                  <a:chOff x="-3" y="1"/>
                  <a:chExt cx="1136" cy="1134"/>
                </a:xfrm>
              </p:grpSpPr>
              <p:sp>
                <p:nvSpPr>
                  <p:cNvPr id="40" name="Oval 18"/>
                  <p:cNvSpPr>
                    <a:spLocks noChangeArrowheads="1"/>
                  </p:cNvSpPr>
                  <p:nvPr/>
                </p:nvSpPr>
                <p:spPr bwMode="auto">
                  <a:xfrm>
                    <a:off x="-7" y="-10"/>
                    <a:ext cx="1136" cy="1144"/>
                  </a:xfrm>
                  <a:prstGeom prst="ellipse">
                    <a:avLst/>
                  </a:prstGeom>
                  <a:gradFill rotWithShape="1">
                    <a:gsLst>
                      <a:gs pos="0">
                        <a:schemeClr val="bg2">
                          <a:alpha val="89999"/>
                        </a:schemeClr>
                      </a:gs>
                      <a:gs pos="50000">
                        <a:schemeClr val="bg1"/>
                      </a:gs>
                      <a:gs pos="100000">
                        <a:schemeClr val="bg2">
                          <a:alpha val="89999"/>
                        </a:schemeClr>
                      </a:gs>
                    </a:gsLst>
                    <a:lin ang="2700000" scaled="1"/>
                  </a:gradFill>
                  <a:ln w="9525" cap="flat" cmpd="sng">
                    <a:solidFill>
                      <a:schemeClr val="bg2"/>
                    </a:solidFill>
                    <a:round/>
                    <a:headEnd/>
                    <a:tailEnd/>
                  </a:ln>
                  <a:effectLst/>
                </p:spPr>
                <p:txBody>
                  <a:bodyPr wrap="none" anchor="ctr"/>
                  <a:lstStyle/>
                  <a:p>
                    <a:pPr eaLnBrk="1" hangingPunct="1">
                      <a:defRPr/>
                    </a:pPr>
                    <a:endParaRPr lang="zh-CN" altLang="en-US" sz="9600">
                      <a:ea typeface="华文细黑" pitchFamily="2" charset="-122"/>
                    </a:endParaRPr>
                  </a:p>
                </p:txBody>
              </p:sp>
              <p:sp>
                <p:nvSpPr>
                  <p:cNvPr id="42034" name="Oval 19"/>
                  <p:cNvSpPr>
                    <a:spLocks noChangeArrowheads="1"/>
                  </p:cNvSpPr>
                  <p:nvPr/>
                </p:nvSpPr>
                <p:spPr bwMode="auto">
                  <a:xfrm>
                    <a:off x="64" y="62"/>
                    <a:ext cx="1008" cy="1010"/>
                  </a:xfrm>
                  <a:prstGeom prst="ellipse">
                    <a:avLst/>
                  </a:prstGeom>
                  <a:solidFill>
                    <a:srgbClr val="FFCC99">
                      <a:alpha val="89803"/>
                    </a:srgbClr>
                  </a:solidFill>
                  <a:ln w="9525">
                    <a:solidFill>
                      <a:schemeClr val="bg2"/>
                    </a:solidFill>
                    <a:round/>
                    <a:headEnd/>
                    <a:tailEnd/>
                  </a:ln>
                </p:spPr>
                <p:txBody>
                  <a:bodyPr wrap="none" anchor="ctr"/>
                  <a:lstStyle/>
                  <a:p>
                    <a:pPr eaLnBrk="1" hangingPunct="1"/>
                    <a:endParaRPr lang="zh-CN" altLang="en-US" sz="9600">
                      <a:ea typeface="华文细黑" pitchFamily="2" charset="-122"/>
                    </a:endParaRPr>
                  </a:p>
                </p:txBody>
              </p:sp>
            </p:grpSp>
            <p:sp>
              <p:nvSpPr>
                <p:cNvPr id="42031" name="未知"/>
                <p:cNvSpPr>
                  <a:spLocks/>
                </p:cNvSpPr>
                <p:nvPr/>
              </p:nvSpPr>
              <p:spPr bwMode="auto">
                <a:xfrm rot="-5400000">
                  <a:off x="306" y="388"/>
                  <a:ext cx="491" cy="98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chemeClr val="bg1">
                        <a:alpha val="0"/>
                      </a:schemeClr>
                    </a:gs>
                    <a:gs pos="100000">
                      <a:schemeClr val="bg1">
                        <a:alpha val="25998"/>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32" name="未知"/>
                <p:cNvSpPr>
                  <a:spLocks/>
                </p:cNvSpPr>
                <p:nvPr/>
              </p:nvSpPr>
              <p:spPr bwMode="auto">
                <a:xfrm rot="5400000">
                  <a:off x="467" y="-91"/>
                  <a:ext cx="491" cy="98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chemeClr val="bg1">
                        <a:alpha val="0"/>
                      </a:schemeClr>
                    </a:gs>
                    <a:gs pos="100000">
                      <a:schemeClr val="bg1">
                        <a:alpha val="5000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2016" name="Group 22"/>
              <p:cNvGrpSpPr>
                <a:grpSpLocks/>
              </p:cNvGrpSpPr>
              <p:nvPr/>
            </p:nvGrpSpPr>
            <p:grpSpPr bwMode="auto">
              <a:xfrm>
                <a:off x="2598826" y="3213105"/>
                <a:ext cx="1054739" cy="1018504"/>
                <a:chOff x="0" y="0"/>
                <a:chExt cx="1288" cy="1286"/>
              </a:xfrm>
            </p:grpSpPr>
            <p:grpSp>
              <p:nvGrpSpPr>
                <p:cNvPr id="42025" name="Group 23"/>
                <p:cNvGrpSpPr>
                  <a:grpSpLocks/>
                </p:cNvGrpSpPr>
                <p:nvPr/>
              </p:nvGrpSpPr>
              <p:grpSpPr bwMode="auto">
                <a:xfrm rot="650306">
                  <a:off x="0" y="0"/>
                  <a:ext cx="1288" cy="1286"/>
                  <a:chOff x="0" y="0"/>
                  <a:chExt cx="1136" cy="1134"/>
                </a:xfrm>
              </p:grpSpPr>
              <p:sp>
                <p:nvSpPr>
                  <p:cNvPr id="35" name="Oval 24"/>
                  <p:cNvSpPr>
                    <a:spLocks noChangeArrowheads="1"/>
                  </p:cNvSpPr>
                  <p:nvPr/>
                </p:nvSpPr>
                <p:spPr bwMode="auto">
                  <a:xfrm>
                    <a:off x="-15" y="-4"/>
                    <a:ext cx="1133" cy="1134"/>
                  </a:xfrm>
                  <a:prstGeom prst="ellipse">
                    <a:avLst/>
                  </a:prstGeom>
                  <a:gradFill rotWithShape="1">
                    <a:gsLst>
                      <a:gs pos="0">
                        <a:schemeClr val="bg2">
                          <a:alpha val="89999"/>
                        </a:schemeClr>
                      </a:gs>
                      <a:gs pos="50000">
                        <a:schemeClr val="bg1"/>
                      </a:gs>
                      <a:gs pos="100000">
                        <a:schemeClr val="bg2">
                          <a:alpha val="89999"/>
                        </a:schemeClr>
                      </a:gs>
                    </a:gsLst>
                    <a:lin ang="2700000" scaled="1"/>
                  </a:gradFill>
                  <a:ln w="9525" cap="flat" cmpd="sng">
                    <a:solidFill>
                      <a:schemeClr val="bg2"/>
                    </a:solidFill>
                    <a:round/>
                    <a:headEnd/>
                    <a:tailEnd/>
                  </a:ln>
                  <a:effectLst/>
                </p:spPr>
                <p:txBody>
                  <a:bodyPr wrap="none" anchor="ctr"/>
                  <a:lstStyle/>
                  <a:p>
                    <a:pPr eaLnBrk="1" hangingPunct="1">
                      <a:defRPr/>
                    </a:pPr>
                    <a:endParaRPr lang="zh-CN" altLang="en-US" sz="9600">
                      <a:ea typeface="华文细黑" pitchFamily="2" charset="-122"/>
                    </a:endParaRPr>
                  </a:p>
                </p:txBody>
              </p:sp>
              <p:sp>
                <p:nvSpPr>
                  <p:cNvPr id="42029" name="Oval 25"/>
                  <p:cNvSpPr>
                    <a:spLocks noChangeArrowheads="1"/>
                  </p:cNvSpPr>
                  <p:nvPr/>
                </p:nvSpPr>
                <p:spPr bwMode="auto">
                  <a:xfrm>
                    <a:off x="64" y="62"/>
                    <a:ext cx="1008" cy="1010"/>
                  </a:xfrm>
                  <a:prstGeom prst="ellipse">
                    <a:avLst/>
                  </a:prstGeom>
                  <a:solidFill>
                    <a:srgbClr val="FFCC99">
                      <a:alpha val="89803"/>
                    </a:srgbClr>
                  </a:solidFill>
                  <a:ln w="9525">
                    <a:solidFill>
                      <a:schemeClr val="bg2"/>
                    </a:solidFill>
                    <a:round/>
                    <a:headEnd/>
                    <a:tailEnd/>
                  </a:ln>
                </p:spPr>
                <p:txBody>
                  <a:bodyPr wrap="none" anchor="ctr"/>
                  <a:lstStyle/>
                  <a:p>
                    <a:pPr eaLnBrk="1" hangingPunct="1"/>
                    <a:endParaRPr lang="zh-CN" altLang="en-US" sz="9600">
                      <a:ea typeface="华文细黑" pitchFamily="2" charset="-122"/>
                    </a:endParaRPr>
                  </a:p>
                </p:txBody>
              </p:sp>
            </p:grpSp>
            <p:sp>
              <p:nvSpPr>
                <p:cNvPr id="42026" name="未知"/>
                <p:cNvSpPr>
                  <a:spLocks/>
                </p:cNvSpPr>
                <p:nvPr/>
              </p:nvSpPr>
              <p:spPr bwMode="auto">
                <a:xfrm rot="-5400000">
                  <a:off x="306" y="388"/>
                  <a:ext cx="491" cy="98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chemeClr val="bg1">
                        <a:alpha val="0"/>
                      </a:schemeClr>
                    </a:gs>
                    <a:gs pos="100000">
                      <a:schemeClr val="bg1">
                        <a:alpha val="25998"/>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7" name="未知"/>
                <p:cNvSpPr>
                  <a:spLocks/>
                </p:cNvSpPr>
                <p:nvPr/>
              </p:nvSpPr>
              <p:spPr bwMode="auto">
                <a:xfrm rot="5400000">
                  <a:off x="467" y="-91"/>
                  <a:ext cx="491" cy="98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chemeClr val="bg1">
                        <a:alpha val="0"/>
                      </a:schemeClr>
                    </a:gs>
                    <a:gs pos="100000">
                      <a:schemeClr val="bg1">
                        <a:alpha val="5000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2017" name="Group 28"/>
              <p:cNvGrpSpPr>
                <a:grpSpLocks/>
              </p:cNvGrpSpPr>
              <p:nvPr/>
            </p:nvGrpSpPr>
            <p:grpSpPr bwMode="auto">
              <a:xfrm>
                <a:off x="4317682" y="2071678"/>
                <a:ext cx="1055343" cy="1018504"/>
                <a:chOff x="0" y="0"/>
                <a:chExt cx="1288" cy="1286"/>
              </a:xfrm>
            </p:grpSpPr>
            <p:grpSp>
              <p:nvGrpSpPr>
                <p:cNvPr id="42020" name="Group 29"/>
                <p:cNvGrpSpPr>
                  <a:grpSpLocks/>
                </p:cNvGrpSpPr>
                <p:nvPr/>
              </p:nvGrpSpPr>
              <p:grpSpPr bwMode="auto">
                <a:xfrm rot="650306">
                  <a:off x="0" y="0"/>
                  <a:ext cx="1288" cy="1286"/>
                  <a:chOff x="0" y="0"/>
                  <a:chExt cx="1136" cy="1134"/>
                </a:xfrm>
              </p:grpSpPr>
              <p:sp>
                <p:nvSpPr>
                  <p:cNvPr id="30" name="Oval 30"/>
                  <p:cNvSpPr>
                    <a:spLocks noChangeArrowheads="1"/>
                  </p:cNvSpPr>
                  <p:nvPr/>
                </p:nvSpPr>
                <p:spPr bwMode="auto">
                  <a:xfrm>
                    <a:off x="0" y="-1"/>
                    <a:ext cx="1136" cy="1132"/>
                  </a:xfrm>
                  <a:prstGeom prst="ellipse">
                    <a:avLst/>
                  </a:prstGeom>
                  <a:gradFill rotWithShape="1">
                    <a:gsLst>
                      <a:gs pos="0">
                        <a:schemeClr val="bg2">
                          <a:alpha val="89999"/>
                        </a:schemeClr>
                      </a:gs>
                      <a:gs pos="50000">
                        <a:schemeClr val="bg1"/>
                      </a:gs>
                      <a:gs pos="100000">
                        <a:schemeClr val="bg2">
                          <a:alpha val="89999"/>
                        </a:schemeClr>
                      </a:gs>
                    </a:gsLst>
                    <a:lin ang="2700000" scaled="1"/>
                  </a:gradFill>
                  <a:ln w="9525" cap="flat" cmpd="sng">
                    <a:solidFill>
                      <a:schemeClr val="bg2"/>
                    </a:solidFill>
                    <a:round/>
                    <a:headEnd/>
                    <a:tailEnd/>
                  </a:ln>
                  <a:effectLst/>
                </p:spPr>
                <p:txBody>
                  <a:bodyPr wrap="none" anchor="ctr"/>
                  <a:lstStyle/>
                  <a:p>
                    <a:pPr eaLnBrk="1" hangingPunct="1">
                      <a:defRPr/>
                    </a:pPr>
                    <a:endParaRPr lang="zh-CN" altLang="en-US" sz="9600">
                      <a:ea typeface="华文细黑" pitchFamily="2" charset="-122"/>
                    </a:endParaRPr>
                  </a:p>
                </p:txBody>
              </p:sp>
              <p:sp>
                <p:nvSpPr>
                  <p:cNvPr id="42024" name="Oval 31"/>
                  <p:cNvSpPr>
                    <a:spLocks noChangeArrowheads="1"/>
                  </p:cNvSpPr>
                  <p:nvPr/>
                </p:nvSpPr>
                <p:spPr bwMode="auto">
                  <a:xfrm>
                    <a:off x="64" y="62"/>
                    <a:ext cx="1008" cy="1010"/>
                  </a:xfrm>
                  <a:prstGeom prst="ellipse">
                    <a:avLst/>
                  </a:prstGeom>
                  <a:solidFill>
                    <a:srgbClr val="FFCC99">
                      <a:alpha val="89803"/>
                    </a:srgbClr>
                  </a:solidFill>
                  <a:ln w="9525">
                    <a:solidFill>
                      <a:schemeClr val="bg2"/>
                    </a:solidFill>
                    <a:round/>
                    <a:headEnd/>
                    <a:tailEnd/>
                  </a:ln>
                </p:spPr>
                <p:txBody>
                  <a:bodyPr wrap="none" anchor="ctr"/>
                  <a:lstStyle/>
                  <a:p>
                    <a:pPr eaLnBrk="1" hangingPunct="1"/>
                    <a:endParaRPr lang="zh-CN" altLang="en-US" sz="9600">
                      <a:ea typeface="华文细黑" pitchFamily="2" charset="-122"/>
                    </a:endParaRPr>
                  </a:p>
                </p:txBody>
              </p:sp>
            </p:grpSp>
            <p:sp>
              <p:nvSpPr>
                <p:cNvPr id="42021" name="未知"/>
                <p:cNvSpPr>
                  <a:spLocks/>
                </p:cNvSpPr>
                <p:nvPr/>
              </p:nvSpPr>
              <p:spPr bwMode="auto">
                <a:xfrm rot="-5400000">
                  <a:off x="306" y="388"/>
                  <a:ext cx="491" cy="98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chemeClr val="bg1">
                        <a:alpha val="0"/>
                      </a:schemeClr>
                    </a:gs>
                    <a:gs pos="100000">
                      <a:schemeClr val="bg1">
                        <a:alpha val="25998"/>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22" name="未知"/>
                <p:cNvSpPr>
                  <a:spLocks/>
                </p:cNvSpPr>
                <p:nvPr/>
              </p:nvSpPr>
              <p:spPr bwMode="auto">
                <a:xfrm rot="5400000">
                  <a:off x="467" y="-91"/>
                  <a:ext cx="491" cy="98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chemeClr val="bg1">
                        <a:alpha val="0"/>
                      </a:schemeClr>
                    </a:gs>
                    <a:gs pos="100000">
                      <a:schemeClr val="bg1">
                        <a:alpha val="5000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2018" name="Rectangle 34"/>
              <p:cNvSpPr>
                <a:spLocks noChangeArrowheads="1"/>
              </p:cNvSpPr>
              <p:nvPr/>
            </p:nvSpPr>
            <p:spPr bwMode="auto">
              <a:xfrm>
                <a:off x="942759" y="4606232"/>
                <a:ext cx="1071644" cy="45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5300" b="0">
                    <a:solidFill>
                      <a:srgbClr val="336600"/>
                    </a:solidFill>
                    <a:ea typeface="楷体" pitchFamily="49" charset="-122"/>
                  </a:rPr>
                  <a:t>技术</a:t>
                </a:r>
                <a:br>
                  <a:rPr lang="zh-CN" altLang="en-US" sz="5300" b="0">
                    <a:solidFill>
                      <a:srgbClr val="336600"/>
                    </a:solidFill>
                    <a:ea typeface="楷体" pitchFamily="49" charset="-122"/>
                  </a:rPr>
                </a:br>
                <a:r>
                  <a:rPr lang="zh-CN" altLang="en-US" sz="5300" b="0">
                    <a:solidFill>
                      <a:srgbClr val="336600"/>
                    </a:solidFill>
                    <a:ea typeface="楷体" pitchFamily="49" charset="-122"/>
                  </a:rPr>
                  <a:t>探索期</a:t>
                </a:r>
              </a:p>
            </p:txBody>
          </p:sp>
          <p:sp>
            <p:nvSpPr>
              <p:cNvPr id="42019" name="Rectangle 35"/>
              <p:cNvSpPr>
                <a:spLocks noChangeArrowheads="1"/>
              </p:cNvSpPr>
              <p:nvPr/>
            </p:nvSpPr>
            <p:spPr bwMode="auto">
              <a:xfrm>
                <a:off x="2586751" y="3477682"/>
                <a:ext cx="1071644" cy="45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5300" b="0">
                    <a:solidFill>
                      <a:srgbClr val="336600"/>
                    </a:solidFill>
                    <a:ea typeface="楷体" pitchFamily="49" charset="-122"/>
                    <a:sym typeface="Arial" pitchFamily="34" charset="0"/>
                  </a:rPr>
                  <a:t>技术</a:t>
                </a:r>
                <a:br>
                  <a:rPr lang="zh-CN" altLang="en-US" sz="5300" b="0">
                    <a:solidFill>
                      <a:srgbClr val="336600"/>
                    </a:solidFill>
                    <a:ea typeface="楷体" pitchFamily="49" charset="-122"/>
                    <a:sym typeface="Arial" pitchFamily="34" charset="0"/>
                  </a:rPr>
                </a:br>
                <a:r>
                  <a:rPr lang="zh-CN" altLang="en-US" sz="5300" b="0">
                    <a:solidFill>
                      <a:srgbClr val="336600"/>
                    </a:solidFill>
                    <a:ea typeface="楷体" pitchFamily="49" charset="-122"/>
                    <a:sym typeface="Arial" pitchFamily="34" charset="0"/>
                  </a:rPr>
                  <a:t>成型期</a:t>
                </a:r>
              </a:p>
            </p:txBody>
          </p:sp>
        </p:grpSp>
        <p:sp>
          <p:nvSpPr>
            <p:cNvPr id="41991" name="Rectangle 9"/>
            <p:cNvSpPr>
              <a:spLocks noChangeArrowheads="1"/>
            </p:cNvSpPr>
            <p:nvPr/>
          </p:nvSpPr>
          <p:spPr bwMode="auto">
            <a:xfrm rot="8640000">
              <a:off x="5152659" y="1648795"/>
              <a:ext cx="1402199" cy="514826"/>
            </a:xfrm>
            <a:prstGeom prst="rect">
              <a:avLst/>
            </a:prstGeom>
            <a:gradFill rotWithShape="1">
              <a:gsLst>
                <a:gs pos="0">
                  <a:srgbClr val="DDDDDD"/>
                </a:gs>
                <a:gs pos="100000">
                  <a:schemeClr val="bg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eaLnBrk="1" hangingPunct="1"/>
              <a:endParaRPr lang="zh-CN" altLang="en-US" sz="9600">
                <a:ea typeface="华文细黑" pitchFamily="2" charset="-122"/>
              </a:endParaRPr>
            </a:p>
          </p:txBody>
        </p:sp>
        <p:sp>
          <p:nvSpPr>
            <p:cNvPr id="41992" name="Rectangle 5"/>
            <p:cNvSpPr>
              <a:spLocks noChangeArrowheads="1"/>
            </p:cNvSpPr>
            <p:nvPr/>
          </p:nvSpPr>
          <p:spPr bwMode="auto">
            <a:xfrm>
              <a:off x="7072330" y="1571612"/>
              <a:ext cx="2357454" cy="1150208"/>
            </a:xfrm>
            <a:prstGeom prst="rect">
              <a:avLst/>
            </a:prstGeom>
            <a:gradFill rotWithShape="1">
              <a:gsLst>
                <a:gs pos="0">
                  <a:schemeClr val="bg2"/>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lnSpc>
                  <a:spcPct val="120000"/>
                </a:lnSpc>
              </a:pPr>
              <a:r>
                <a:rPr lang="zh-CN" altLang="en-US" sz="5300" b="0">
                  <a:ea typeface="华文新魏" pitchFamily="2" charset="-122"/>
                  <a:sym typeface="Arial" pitchFamily="34" charset="0"/>
                </a:rPr>
                <a:t>探测器性能的改进</a:t>
              </a:r>
            </a:p>
          </p:txBody>
        </p:sp>
        <p:sp>
          <p:nvSpPr>
            <p:cNvPr id="41993" name="Oval 7"/>
            <p:cNvSpPr>
              <a:spLocks noChangeArrowheads="1"/>
            </p:cNvSpPr>
            <p:nvPr/>
          </p:nvSpPr>
          <p:spPr bwMode="auto">
            <a:xfrm flipV="1">
              <a:off x="6143636" y="1717616"/>
              <a:ext cx="1376534" cy="131703"/>
            </a:xfrm>
            <a:prstGeom prst="ellipse">
              <a:avLst/>
            </a:prstGeom>
            <a:gradFill rotWithShape="1">
              <a:gsLst>
                <a:gs pos="0">
                  <a:schemeClr val="tx1">
                    <a:alpha val="39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p>
              <a:pPr eaLnBrk="1" hangingPunct="1"/>
              <a:endParaRPr lang="zh-CN" altLang="en-US" sz="9600">
                <a:ea typeface="华文细黑" pitchFamily="2" charset="-122"/>
              </a:endParaRPr>
            </a:p>
          </p:txBody>
        </p:sp>
        <p:grpSp>
          <p:nvGrpSpPr>
            <p:cNvPr id="41994" name="Group 28"/>
            <p:cNvGrpSpPr>
              <a:grpSpLocks/>
            </p:cNvGrpSpPr>
            <p:nvPr/>
          </p:nvGrpSpPr>
          <p:grpSpPr bwMode="auto">
            <a:xfrm>
              <a:off x="6286512" y="695984"/>
              <a:ext cx="1055343" cy="1018504"/>
              <a:chOff x="0" y="0"/>
              <a:chExt cx="1288" cy="1286"/>
            </a:xfrm>
          </p:grpSpPr>
          <p:grpSp>
            <p:nvGrpSpPr>
              <p:cNvPr id="41998" name="Group 29"/>
              <p:cNvGrpSpPr>
                <a:grpSpLocks/>
              </p:cNvGrpSpPr>
              <p:nvPr/>
            </p:nvGrpSpPr>
            <p:grpSpPr bwMode="auto">
              <a:xfrm rot="650306">
                <a:off x="0" y="0"/>
                <a:ext cx="1288" cy="1286"/>
                <a:chOff x="0" y="0"/>
                <a:chExt cx="1136" cy="1134"/>
              </a:xfrm>
            </p:grpSpPr>
            <p:sp>
              <p:nvSpPr>
                <p:cNvPr id="52" name="Oval 30"/>
                <p:cNvSpPr>
                  <a:spLocks noChangeArrowheads="1"/>
                </p:cNvSpPr>
                <p:nvPr/>
              </p:nvSpPr>
              <p:spPr bwMode="auto">
                <a:xfrm>
                  <a:off x="0" y="0"/>
                  <a:ext cx="1136" cy="1133"/>
                </a:xfrm>
                <a:prstGeom prst="ellipse">
                  <a:avLst/>
                </a:prstGeom>
                <a:gradFill rotWithShape="1">
                  <a:gsLst>
                    <a:gs pos="0">
                      <a:schemeClr val="bg2">
                        <a:alpha val="89999"/>
                      </a:schemeClr>
                    </a:gs>
                    <a:gs pos="50000">
                      <a:schemeClr val="bg1"/>
                    </a:gs>
                    <a:gs pos="100000">
                      <a:schemeClr val="bg2">
                        <a:alpha val="89999"/>
                      </a:schemeClr>
                    </a:gs>
                  </a:gsLst>
                  <a:lin ang="2700000" scaled="1"/>
                </a:gradFill>
                <a:ln w="9525" cap="flat" cmpd="sng">
                  <a:solidFill>
                    <a:schemeClr val="bg2"/>
                  </a:solidFill>
                  <a:round/>
                  <a:headEnd/>
                  <a:tailEnd/>
                </a:ln>
                <a:effectLst/>
              </p:spPr>
              <p:txBody>
                <a:bodyPr wrap="none" anchor="ctr"/>
                <a:lstStyle/>
                <a:p>
                  <a:pPr eaLnBrk="1" hangingPunct="1">
                    <a:defRPr/>
                  </a:pPr>
                  <a:endParaRPr lang="zh-CN" altLang="en-US" sz="9600">
                    <a:ea typeface="华文细黑" pitchFamily="2" charset="-122"/>
                  </a:endParaRPr>
                </a:p>
              </p:txBody>
            </p:sp>
            <p:sp>
              <p:nvSpPr>
                <p:cNvPr id="42002" name="Oval 31"/>
                <p:cNvSpPr>
                  <a:spLocks noChangeArrowheads="1"/>
                </p:cNvSpPr>
                <p:nvPr/>
              </p:nvSpPr>
              <p:spPr bwMode="auto">
                <a:xfrm>
                  <a:off x="64" y="62"/>
                  <a:ext cx="1008" cy="1010"/>
                </a:xfrm>
                <a:prstGeom prst="ellipse">
                  <a:avLst/>
                </a:prstGeom>
                <a:solidFill>
                  <a:srgbClr val="FFCC99">
                    <a:alpha val="89803"/>
                  </a:srgbClr>
                </a:solidFill>
                <a:ln w="9525">
                  <a:solidFill>
                    <a:schemeClr val="bg2"/>
                  </a:solidFill>
                  <a:round/>
                  <a:headEnd/>
                  <a:tailEnd/>
                </a:ln>
              </p:spPr>
              <p:txBody>
                <a:bodyPr wrap="none" anchor="ctr"/>
                <a:lstStyle/>
                <a:p>
                  <a:pPr eaLnBrk="1" hangingPunct="1"/>
                  <a:endParaRPr lang="zh-CN" altLang="en-US" sz="9600">
                    <a:ea typeface="华文细黑" pitchFamily="2" charset="-122"/>
                  </a:endParaRPr>
                </a:p>
              </p:txBody>
            </p:sp>
          </p:grpSp>
          <p:sp>
            <p:nvSpPr>
              <p:cNvPr id="41999" name="未知"/>
              <p:cNvSpPr>
                <a:spLocks/>
              </p:cNvSpPr>
              <p:nvPr/>
            </p:nvSpPr>
            <p:spPr bwMode="auto">
              <a:xfrm rot="-5400000">
                <a:off x="306" y="388"/>
                <a:ext cx="491" cy="98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chemeClr val="bg1">
                      <a:alpha val="0"/>
                    </a:schemeClr>
                  </a:gs>
                  <a:gs pos="100000">
                    <a:schemeClr val="bg1">
                      <a:alpha val="25998"/>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0" name="未知"/>
              <p:cNvSpPr>
                <a:spLocks/>
              </p:cNvSpPr>
              <p:nvPr/>
            </p:nvSpPr>
            <p:spPr bwMode="auto">
              <a:xfrm rot="5400000">
                <a:off x="467" y="-91"/>
                <a:ext cx="491" cy="980"/>
              </a:xfrm>
              <a:custGeom>
                <a:avLst/>
                <a:gdLst>
                  <a:gd name="T0" fmla="*/ 2147483647 w 174"/>
                  <a:gd name="T1" fmla="*/ 0 h 348"/>
                  <a:gd name="T2" fmla="*/ 0 w 174"/>
                  <a:gd name="T3" fmla="*/ 2147483647 h 348"/>
                  <a:gd name="T4" fmla="*/ 2147483647 w 174"/>
                  <a:gd name="T5" fmla="*/ 2147483647 h 348"/>
                  <a:gd name="T6" fmla="*/ 2147483647 w 174"/>
                  <a:gd name="T7" fmla="*/ 2147483647 h 348"/>
                  <a:gd name="T8" fmla="*/ 2147483647 w 174"/>
                  <a:gd name="T9" fmla="*/ 0 h 348"/>
                  <a:gd name="T10" fmla="*/ 0 60000 65536"/>
                  <a:gd name="T11" fmla="*/ 0 60000 65536"/>
                  <a:gd name="T12" fmla="*/ 0 60000 65536"/>
                  <a:gd name="T13" fmla="*/ 0 60000 65536"/>
                  <a:gd name="T14" fmla="*/ 0 60000 65536"/>
                  <a:gd name="T15" fmla="*/ 0 w 174"/>
                  <a:gd name="T16" fmla="*/ 0 h 348"/>
                  <a:gd name="T17" fmla="*/ 174 w 174"/>
                  <a:gd name="T18" fmla="*/ 348 h 348"/>
                </a:gdLst>
                <a:ahLst/>
                <a:cxnLst>
                  <a:cxn ang="T10">
                    <a:pos x="T0" y="T1"/>
                  </a:cxn>
                  <a:cxn ang="T11">
                    <a:pos x="T2" y="T3"/>
                  </a:cxn>
                  <a:cxn ang="T12">
                    <a:pos x="T4" y="T5"/>
                  </a:cxn>
                  <a:cxn ang="T13">
                    <a:pos x="T6" y="T7"/>
                  </a:cxn>
                  <a:cxn ang="T14">
                    <a:pos x="T8" y="T9"/>
                  </a:cxn>
                </a:cxnLst>
                <a:rect l="T15" t="T16" r="T17" b="T18"/>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chemeClr val="bg1">
                      <a:alpha val="0"/>
                    </a:schemeClr>
                  </a:gs>
                  <a:gs pos="100000">
                    <a:schemeClr val="bg1">
                      <a:alpha val="50000"/>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995" name="Rectangle 36"/>
            <p:cNvSpPr>
              <a:spLocks noChangeArrowheads="1"/>
            </p:cNvSpPr>
            <p:nvPr/>
          </p:nvSpPr>
          <p:spPr bwMode="auto">
            <a:xfrm>
              <a:off x="6300609" y="909251"/>
              <a:ext cx="1071644" cy="45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5300" b="0">
                  <a:solidFill>
                    <a:srgbClr val="336600"/>
                  </a:solidFill>
                  <a:ea typeface="楷体" pitchFamily="49" charset="-122"/>
                  <a:sym typeface="Arial" pitchFamily="34" charset="0"/>
                </a:rPr>
                <a:t>新技探索期</a:t>
              </a:r>
            </a:p>
          </p:txBody>
        </p:sp>
        <p:sp>
          <p:nvSpPr>
            <p:cNvPr id="41996" name="Rectangle 35"/>
            <p:cNvSpPr>
              <a:spLocks noChangeArrowheads="1"/>
            </p:cNvSpPr>
            <p:nvPr/>
          </p:nvSpPr>
          <p:spPr bwMode="auto">
            <a:xfrm>
              <a:off x="4286248" y="2285992"/>
              <a:ext cx="1071644" cy="45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zh-CN" altLang="en-US" sz="5300" b="0">
                  <a:solidFill>
                    <a:srgbClr val="336600"/>
                  </a:solidFill>
                  <a:ea typeface="楷体" pitchFamily="49" charset="-122"/>
                  <a:sym typeface="Arial" pitchFamily="34" charset="0"/>
                </a:rPr>
                <a:t>技术</a:t>
              </a:r>
              <a:br>
                <a:rPr lang="zh-CN" altLang="en-US" sz="5300" b="0">
                  <a:solidFill>
                    <a:srgbClr val="336600"/>
                  </a:solidFill>
                  <a:ea typeface="楷体" pitchFamily="49" charset="-122"/>
                  <a:sym typeface="Arial" pitchFamily="34" charset="0"/>
                </a:rPr>
              </a:br>
              <a:r>
                <a:rPr lang="zh-CN" altLang="en-US" sz="5300" b="0">
                  <a:solidFill>
                    <a:srgbClr val="336600"/>
                  </a:solidFill>
                  <a:ea typeface="楷体" pitchFamily="49" charset="-122"/>
                  <a:sym typeface="Arial" pitchFamily="34" charset="0"/>
                </a:rPr>
                <a:t>成熟期</a:t>
              </a:r>
            </a:p>
          </p:txBody>
        </p:sp>
        <p:sp>
          <p:nvSpPr>
            <p:cNvPr id="58" name="AutoShape 11"/>
            <p:cNvSpPr>
              <a:spLocks noChangeArrowheads="1"/>
            </p:cNvSpPr>
            <p:nvPr/>
          </p:nvSpPr>
          <p:spPr bwMode="auto">
            <a:xfrm rot="19440000">
              <a:off x="5625853" y="1817939"/>
              <a:ext cx="222710" cy="349786"/>
            </a:xfrm>
            <a:prstGeom prst="chevron">
              <a:avLst>
                <a:gd name="adj" fmla="val 55472"/>
              </a:avLst>
            </a:prstGeom>
            <a:gradFill rotWithShape="1">
              <a:gsLst>
                <a:gs pos="0">
                  <a:srgbClr val="DDDDDD"/>
                </a:gs>
                <a:gs pos="50000">
                  <a:schemeClr val="bg1"/>
                </a:gs>
                <a:gs pos="100000">
                  <a:srgbClr val="DDDDDD"/>
                </a:gs>
              </a:gsLst>
              <a:lin ang="18900000" scaled="1"/>
            </a:gradFill>
            <a:ln w="9525" cap="flat" cmpd="sng">
              <a:solidFill>
                <a:schemeClr val="accent1"/>
              </a:solidFill>
              <a:miter lim="800000"/>
              <a:headEnd/>
              <a:tailEnd/>
            </a:ln>
            <a:effectLst/>
          </p:spPr>
          <p:txBody>
            <a:bodyPr wrap="none" anchor="ctr"/>
            <a:lstStyle/>
            <a:p>
              <a:pPr eaLnBrk="1" hangingPunct="1">
                <a:defRPr/>
              </a:pPr>
              <a:endParaRPr lang="zh-CN" altLang="en-US" sz="9600">
                <a:ea typeface="华文细黑" pitchFamily="2" charset="-122"/>
              </a:endParaRPr>
            </a:p>
          </p:txBody>
        </p:sp>
      </p:grpSp>
      <p:sp>
        <p:nvSpPr>
          <p:cNvPr id="41989"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2639689217"/>
      </p:ext>
    </p:extLst>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CE236EBC-C3EE-4F5B-B0A5-BD07962C018C}" type="slidenum">
              <a:rPr lang="zh-CN" altLang="en-US" sz="3700">
                <a:solidFill>
                  <a:srgbClr val="F010A5"/>
                </a:solidFill>
              </a:rPr>
              <a:pPr algn="r"/>
              <a:t>51</a:t>
            </a:fld>
            <a:endParaRPr lang="en-US" altLang="zh-CN" sz="3700">
              <a:solidFill>
                <a:srgbClr val="F010A5"/>
              </a:solidFill>
            </a:endParaRPr>
          </a:p>
        </p:txBody>
      </p:sp>
      <p:pic>
        <p:nvPicPr>
          <p:cNvPr id="43011"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91" y="3856485"/>
            <a:ext cx="21839073" cy="800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3"/>
          <p:cNvSpPr>
            <a:spLocks noChangeArrowheads="1"/>
          </p:cNvSpPr>
          <p:nvPr/>
        </p:nvSpPr>
        <p:spPr bwMode="auto">
          <a:xfrm>
            <a:off x="1247857" y="2857831"/>
            <a:ext cx="22077213" cy="131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lnSpc>
                <a:spcPct val="130000"/>
              </a:lnSpc>
              <a:spcBef>
                <a:spcPct val="20000"/>
              </a:spcBef>
              <a:buClr>
                <a:srgbClr val="FF3300"/>
              </a:buClr>
              <a:buFont typeface="Wingdings" pitchFamily="2" charset="2"/>
              <a:buChar char="p"/>
            </a:pPr>
            <a:r>
              <a:rPr lang="en-US" altLang="zh-CN" sz="5300">
                <a:solidFill>
                  <a:srgbClr val="3333CC"/>
                </a:solidFill>
              </a:rPr>
              <a:t> </a:t>
            </a:r>
            <a:r>
              <a:rPr lang="zh-CN" altLang="en-US" sz="5300">
                <a:solidFill>
                  <a:srgbClr val="CC0000"/>
                </a:solidFill>
              </a:rPr>
              <a:t>美</a:t>
            </a:r>
            <a:r>
              <a:rPr lang="zh-CN" altLang="en-US" sz="5300">
                <a:solidFill>
                  <a:srgbClr val="CC0000"/>
                </a:solidFill>
                <a:latin typeface="Times New Roman" pitchFamily="18" charset="0"/>
              </a:rPr>
              <a:t>国</a:t>
            </a:r>
            <a:r>
              <a:rPr lang="en-US" altLang="zh-CN" sz="5300">
                <a:solidFill>
                  <a:srgbClr val="CC0000"/>
                </a:solidFill>
                <a:latin typeface="Times New Roman" pitchFamily="18" charset="0"/>
              </a:rPr>
              <a:t>DRS</a:t>
            </a:r>
            <a:r>
              <a:rPr lang="zh-CN" altLang="en-US" sz="5300">
                <a:solidFill>
                  <a:srgbClr val="CC0000"/>
                </a:solidFill>
                <a:latin typeface="Times New Roman" pitchFamily="18" charset="0"/>
              </a:rPr>
              <a:t>公司</a:t>
            </a:r>
          </a:p>
        </p:txBody>
      </p:sp>
      <p:sp>
        <p:nvSpPr>
          <p:cNvPr id="43013" name="Rectangle 5"/>
          <p:cNvSpPr>
            <a:spLocks noChangeArrowheads="1"/>
          </p:cNvSpPr>
          <p:nvPr/>
        </p:nvSpPr>
        <p:spPr bwMode="auto">
          <a:xfrm>
            <a:off x="1905124" y="11858411"/>
            <a:ext cx="20543588" cy="98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r>
              <a:rPr lang="en-US" altLang="zh-CN" sz="4800">
                <a:solidFill>
                  <a:srgbClr val="C00000"/>
                </a:solidFill>
                <a:latin typeface="Times New Roman" pitchFamily="18" charset="0"/>
              </a:rPr>
              <a:t>DRS</a:t>
            </a:r>
            <a:r>
              <a:rPr lang="zh-CN" altLang="en-US" sz="4800">
                <a:solidFill>
                  <a:srgbClr val="C00000"/>
                </a:solidFill>
                <a:latin typeface="Times New Roman" pitchFamily="18" charset="0"/>
              </a:rPr>
              <a:t>公司</a:t>
            </a:r>
            <a:r>
              <a:rPr lang="en-US" altLang="zh-CN" sz="4800">
                <a:solidFill>
                  <a:srgbClr val="C00000"/>
                </a:solidFill>
                <a:latin typeface="Times New Roman" pitchFamily="18" charset="0"/>
              </a:rPr>
              <a:t>VOx</a:t>
            </a:r>
            <a:r>
              <a:rPr lang="zh-CN" altLang="en-US" sz="4800">
                <a:solidFill>
                  <a:srgbClr val="C00000"/>
                </a:solidFill>
                <a:latin typeface="Times New Roman" pitchFamily="18" charset="0"/>
              </a:rPr>
              <a:t>微测辐射热计发展历程 </a:t>
            </a:r>
          </a:p>
        </p:txBody>
      </p:sp>
      <p:sp>
        <p:nvSpPr>
          <p:cNvPr id="43014" name="Text Box 6"/>
          <p:cNvSpPr txBox="1">
            <a:spLocks noChangeArrowheads="1"/>
          </p:cNvSpPr>
          <p:nvPr/>
        </p:nvSpPr>
        <p:spPr bwMode="auto">
          <a:xfrm>
            <a:off x="0" y="1570220"/>
            <a:ext cx="20540413" cy="171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en-US" altLang="zh-CN" sz="9600">
                <a:solidFill>
                  <a:srgbClr val="993300"/>
                </a:solidFill>
                <a:latin typeface="隶书" pitchFamily="49" charset="-122"/>
                <a:ea typeface="隶书" pitchFamily="49" charset="-122"/>
              </a:rPr>
              <a:t>3.</a:t>
            </a:r>
            <a:r>
              <a:rPr lang="zh-CN" altLang="en-US" sz="9600">
                <a:solidFill>
                  <a:srgbClr val="993300"/>
                </a:solidFill>
                <a:latin typeface="隶书" pitchFamily="49" charset="-122"/>
                <a:ea typeface="隶书" pitchFamily="49" charset="-122"/>
              </a:rPr>
              <a:t>非制冷红外传感器技术发展状况</a:t>
            </a:r>
          </a:p>
        </p:txBody>
      </p:sp>
      <p:sp>
        <p:nvSpPr>
          <p:cNvPr id="43015"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
        <p:nvSpPr>
          <p:cNvPr id="4" name="矩形 3"/>
          <p:cNvSpPr/>
          <p:nvPr/>
        </p:nvSpPr>
        <p:spPr bwMode="auto">
          <a:xfrm>
            <a:off x="6572629" y="9523398"/>
            <a:ext cx="2736482" cy="646331"/>
          </a:xfrm>
          <a:prstGeom prst="rect">
            <a:avLst/>
          </a:prstGeom>
          <a:noFill/>
          <a:ln w="9525" cap="flat" cmpd="sng" algn="ctr">
            <a:solidFill>
              <a:srgbClr val="C0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zh-CN" altLang="en-US" sz="3600"/>
          </a:p>
        </p:txBody>
      </p:sp>
      <p:sp>
        <p:nvSpPr>
          <p:cNvPr id="11" name="矩形 10"/>
          <p:cNvSpPr/>
          <p:nvPr/>
        </p:nvSpPr>
        <p:spPr bwMode="auto">
          <a:xfrm>
            <a:off x="9468666" y="9955496"/>
            <a:ext cx="2736482" cy="646331"/>
          </a:xfrm>
          <a:prstGeom prst="rect">
            <a:avLst/>
          </a:prstGeom>
          <a:noFill/>
          <a:ln w="9525" cap="flat" cmpd="sng" algn="ctr">
            <a:solidFill>
              <a:srgbClr val="C0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zh-CN" altLang="en-US" sz="3600"/>
          </a:p>
        </p:txBody>
      </p:sp>
      <p:sp>
        <p:nvSpPr>
          <p:cNvPr id="14" name="矩形 13"/>
          <p:cNvSpPr/>
          <p:nvPr/>
        </p:nvSpPr>
        <p:spPr bwMode="auto">
          <a:xfrm>
            <a:off x="12765721" y="8962958"/>
            <a:ext cx="2736482" cy="646331"/>
          </a:xfrm>
          <a:prstGeom prst="rect">
            <a:avLst/>
          </a:prstGeom>
          <a:noFill/>
          <a:ln w="9525" cap="flat" cmpd="sng" algn="ctr">
            <a:solidFill>
              <a:srgbClr val="C0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zh-CN" altLang="en-US" sz="3600"/>
          </a:p>
        </p:txBody>
      </p:sp>
      <p:sp>
        <p:nvSpPr>
          <p:cNvPr id="15" name="矩形 14"/>
          <p:cNvSpPr/>
          <p:nvPr/>
        </p:nvSpPr>
        <p:spPr bwMode="auto">
          <a:xfrm>
            <a:off x="14133962" y="6889704"/>
            <a:ext cx="2736482" cy="646331"/>
          </a:xfrm>
          <a:prstGeom prst="rect">
            <a:avLst/>
          </a:prstGeom>
          <a:noFill/>
          <a:ln w="9525" cap="flat" cmpd="sng" algn="ctr">
            <a:solidFill>
              <a:srgbClr val="C00000"/>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zh-CN" altLang="en-US" sz="3600"/>
          </a:p>
        </p:txBody>
      </p:sp>
    </p:spTree>
    <p:extLst>
      <p:ext uri="{BB962C8B-B14F-4D97-AF65-F5344CB8AC3E}">
        <p14:creationId xmlns:p14="http://schemas.microsoft.com/office/powerpoint/2010/main" val="1314864927"/>
      </p:ext>
    </p:extLst>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FE24E5E9-863D-4814-A0C2-75AEA8744B40}" type="slidenum">
              <a:rPr lang="zh-CN" altLang="en-US" sz="3700">
                <a:solidFill>
                  <a:srgbClr val="F010A5"/>
                </a:solidFill>
              </a:rPr>
              <a:pPr algn="r"/>
              <a:t>52</a:t>
            </a:fld>
            <a:endParaRPr lang="en-US" altLang="zh-CN" sz="3700">
              <a:solidFill>
                <a:srgbClr val="F010A5"/>
              </a:solidFill>
            </a:endParaRPr>
          </a:p>
        </p:txBody>
      </p:sp>
      <p:pic>
        <p:nvPicPr>
          <p:cNvPr id="44035" name="Picture 14"/>
          <p:cNvPicPr>
            <a:picLocks noChangeAspect="1" noChangeArrowheads="1"/>
          </p:cNvPicPr>
          <p:nvPr/>
        </p:nvPicPr>
        <p:blipFill>
          <a:blip r:embed="rId2">
            <a:extLst>
              <a:ext uri="{28A0092B-C50C-407E-A947-70E740481C1C}">
                <a14:useLocalDpi xmlns:a14="http://schemas.microsoft.com/office/drawing/2010/main" val="0"/>
              </a:ext>
            </a:extLst>
          </a:blip>
          <a:srcRect l="64575" b="12695"/>
          <a:stretch>
            <a:fillRect/>
          </a:stretch>
        </p:blipFill>
        <p:spPr bwMode="auto">
          <a:xfrm>
            <a:off x="6429794" y="8205150"/>
            <a:ext cx="5450243" cy="390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6" name="Group 16"/>
          <p:cNvGrpSpPr>
            <a:grpSpLocks/>
          </p:cNvGrpSpPr>
          <p:nvPr/>
        </p:nvGrpSpPr>
        <p:grpSpPr bwMode="auto">
          <a:xfrm>
            <a:off x="2014670" y="3284919"/>
            <a:ext cx="9412900" cy="3146789"/>
            <a:chOff x="295" y="799"/>
            <a:chExt cx="2629" cy="1135"/>
          </a:xfrm>
        </p:grpSpPr>
        <p:pic>
          <p:nvPicPr>
            <p:cNvPr id="44051" name="Picture 15"/>
            <p:cNvPicPr>
              <a:picLocks noChangeAspect="1" noChangeArrowheads="1"/>
            </p:cNvPicPr>
            <p:nvPr/>
          </p:nvPicPr>
          <p:blipFill>
            <a:blip r:embed="rId3">
              <a:extLst>
                <a:ext uri="{28A0092B-C50C-407E-A947-70E740481C1C}">
                  <a14:useLocalDpi xmlns:a14="http://schemas.microsoft.com/office/drawing/2010/main" val="0"/>
                </a:ext>
              </a:extLst>
            </a:blip>
            <a:srcRect l="50874" t="3423" r="1628" b="5975"/>
            <a:stretch>
              <a:fillRect/>
            </a:stretch>
          </p:blipFill>
          <p:spPr bwMode="auto">
            <a:xfrm>
              <a:off x="1348" y="799"/>
              <a:ext cx="1576" cy="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2" name="Picture 7"/>
            <p:cNvPicPr>
              <a:picLocks noChangeAspect="1" noChangeArrowheads="1"/>
            </p:cNvPicPr>
            <p:nvPr/>
          </p:nvPicPr>
          <p:blipFill>
            <a:blip r:embed="rId3">
              <a:extLst>
                <a:ext uri="{28A0092B-C50C-407E-A947-70E740481C1C}">
                  <a14:useLocalDpi xmlns:a14="http://schemas.microsoft.com/office/drawing/2010/main" val="0"/>
                </a:ext>
              </a:extLst>
            </a:blip>
            <a:srcRect l="2893" t="29370" r="51929" b="5975"/>
            <a:stretch>
              <a:fillRect/>
            </a:stretch>
          </p:blipFill>
          <p:spPr bwMode="auto">
            <a:xfrm>
              <a:off x="295" y="1189"/>
              <a:ext cx="1499" cy="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4037" name="Picture 8"/>
          <p:cNvPicPr>
            <a:picLocks noChangeAspect="1" noChangeArrowheads="1"/>
          </p:cNvPicPr>
          <p:nvPr/>
        </p:nvPicPr>
        <p:blipFill>
          <a:blip r:embed="rId4">
            <a:extLst>
              <a:ext uri="{28A0092B-C50C-407E-A947-70E740481C1C}">
                <a14:useLocalDpi xmlns:a14="http://schemas.microsoft.com/office/drawing/2010/main" val="0"/>
              </a:ext>
            </a:extLst>
          </a:blip>
          <a:srcRect r="32188"/>
          <a:stretch>
            <a:fillRect/>
          </a:stretch>
        </p:blipFill>
        <p:spPr bwMode="auto">
          <a:xfrm>
            <a:off x="13340632" y="3284918"/>
            <a:ext cx="9633578" cy="3416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9"/>
          <p:cNvPicPr>
            <a:picLocks noChangeAspect="1" noChangeArrowheads="1"/>
          </p:cNvPicPr>
          <p:nvPr/>
        </p:nvPicPr>
        <p:blipFill>
          <a:blip r:embed="rId2">
            <a:extLst>
              <a:ext uri="{28A0092B-C50C-407E-A947-70E740481C1C}">
                <a14:useLocalDpi xmlns:a14="http://schemas.microsoft.com/office/drawing/2010/main" val="0"/>
              </a:ext>
            </a:extLst>
          </a:blip>
          <a:srcRect l="21761" r="43527" b="12695"/>
          <a:stretch>
            <a:fillRect/>
          </a:stretch>
        </p:blipFill>
        <p:spPr bwMode="auto">
          <a:xfrm>
            <a:off x="863657" y="8090837"/>
            <a:ext cx="5993203" cy="400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Rectangle 12"/>
          <p:cNvSpPr>
            <a:spLocks noChangeArrowheads="1"/>
          </p:cNvSpPr>
          <p:nvPr/>
        </p:nvSpPr>
        <p:spPr bwMode="auto">
          <a:xfrm>
            <a:off x="2916429" y="5888720"/>
            <a:ext cx="9382736" cy="171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algn="ctr" eaLnBrk="1" hangingPunct="1"/>
            <a:r>
              <a:rPr lang="en-US" altLang="zh-CN" sz="5300">
                <a:solidFill>
                  <a:srgbClr val="3333CC"/>
                </a:solidFill>
                <a:latin typeface="Times New Roman" pitchFamily="18" charset="0"/>
                <a:cs typeface="Times New Roman" pitchFamily="18" charset="0"/>
              </a:rPr>
              <a:t>S</a:t>
            </a:r>
            <a:r>
              <a:rPr lang="zh-CN" altLang="en-US" sz="5300">
                <a:solidFill>
                  <a:srgbClr val="3333CC"/>
                </a:solidFill>
                <a:latin typeface="Times New Roman" pitchFamily="18" charset="0"/>
                <a:cs typeface="Times New Roman" pitchFamily="18" charset="0"/>
              </a:rPr>
              <a:t>型桥腿微测辐射热计结构图</a:t>
            </a:r>
            <a:r>
              <a:rPr lang="zh-CN" altLang="en-US" sz="9600" b="0">
                <a:cs typeface="Times New Roman" pitchFamily="18" charset="0"/>
              </a:rPr>
              <a:t> </a:t>
            </a:r>
          </a:p>
        </p:txBody>
      </p:sp>
      <p:sp>
        <p:nvSpPr>
          <p:cNvPr id="44040" name="Rectangle 13"/>
          <p:cNvSpPr>
            <a:spLocks noChangeArrowheads="1"/>
          </p:cNvSpPr>
          <p:nvPr/>
        </p:nvSpPr>
        <p:spPr bwMode="auto">
          <a:xfrm>
            <a:off x="1958648" y="11726025"/>
            <a:ext cx="10647380" cy="106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algn="ctr" eaLnBrk="1" hangingPunct="1"/>
            <a:r>
              <a:rPr lang="en-US" altLang="zh-CN" sz="5300">
                <a:solidFill>
                  <a:srgbClr val="3333CC"/>
                </a:solidFill>
                <a:latin typeface="Times New Roman" pitchFamily="18" charset="0"/>
                <a:cs typeface="Times New Roman" pitchFamily="18" charset="0"/>
              </a:rPr>
              <a:t>640×512 </a:t>
            </a:r>
            <a:r>
              <a:rPr lang="zh-CN" altLang="en-US" sz="5300">
                <a:solidFill>
                  <a:srgbClr val="3333CC"/>
                </a:solidFill>
                <a:latin typeface="Times New Roman" pitchFamily="18" charset="0"/>
                <a:cs typeface="Times New Roman" pitchFamily="18" charset="0"/>
              </a:rPr>
              <a:t>阵列</a:t>
            </a:r>
            <a:r>
              <a:rPr lang="en-US" altLang="zh-CN" sz="5300">
                <a:solidFill>
                  <a:srgbClr val="3333CC"/>
                </a:solidFill>
                <a:latin typeface="Times New Roman" pitchFamily="18" charset="0"/>
                <a:cs typeface="Times New Roman" pitchFamily="18" charset="0"/>
              </a:rPr>
              <a:t>20μm</a:t>
            </a:r>
            <a:r>
              <a:rPr lang="zh-CN" altLang="en-US" sz="5300">
                <a:solidFill>
                  <a:srgbClr val="3333CC"/>
                </a:solidFill>
                <a:latin typeface="Times New Roman" pitchFamily="18" charset="0"/>
                <a:cs typeface="Times New Roman" pitchFamily="18" charset="0"/>
              </a:rPr>
              <a:t>微桥及封装图 </a:t>
            </a:r>
          </a:p>
        </p:txBody>
      </p:sp>
      <p:sp>
        <p:nvSpPr>
          <p:cNvPr id="44041" name="Rectangle 17"/>
          <p:cNvSpPr>
            <a:spLocks noChangeArrowheads="1"/>
          </p:cNvSpPr>
          <p:nvPr/>
        </p:nvSpPr>
        <p:spPr bwMode="auto">
          <a:xfrm>
            <a:off x="14218541" y="6581930"/>
            <a:ext cx="7915863" cy="106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algn="ctr" eaLnBrk="1" hangingPunct="1"/>
            <a:r>
              <a:rPr lang="en-US" altLang="zh-CN" sz="5300">
                <a:solidFill>
                  <a:srgbClr val="3333CC"/>
                </a:solidFill>
                <a:latin typeface="Times New Roman" pitchFamily="18" charset="0"/>
                <a:cs typeface="Times New Roman" pitchFamily="18" charset="0"/>
              </a:rPr>
              <a:t>640×512 </a:t>
            </a:r>
            <a:r>
              <a:rPr lang="zh-CN" altLang="en-US" sz="5300">
                <a:solidFill>
                  <a:srgbClr val="3333CC"/>
                </a:solidFill>
                <a:latin typeface="Times New Roman" pitchFamily="18" charset="0"/>
                <a:cs typeface="Times New Roman" pitchFamily="18" charset="0"/>
              </a:rPr>
              <a:t>阵列</a:t>
            </a:r>
            <a:r>
              <a:rPr lang="en-US" altLang="zh-CN" sz="5300">
                <a:solidFill>
                  <a:srgbClr val="3333CC"/>
                </a:solidFill>
                <a:latin typeface="Times New Roman" pitchFamily="18" charset="0"/>
                <a:cs typeface="Times New Roman" pitchFamily="18" charset="0"/>
              </a:rPr>
              <a:t>17μm</a:t>
            </a:r>
            <a:r>
              <a:rPr lang="zh-CN" altLang="en-US" sz="5300">
                <a:solidFill>
                  <a:srgbClr val="3333CC"/>
                </a:solidFill>
                <a:latin typeface="Times New Roman" pitchFamily="18" charset="0"/>
                <a:cs typeface="Times New Roman" pitchFamily="18" charset="0"/>
              </a:rPr>
              <a:t>微桥 </a:t>
            </a:r>
          </a:p>
        </p:txBody>
      </p:sp>
      <p:grpSp>
        <p:nvGrpSpPr>
          <p:cNvPr id="44042" name="Group 19"/>
          <p:cNvGrpSpPr>
            <a:grpSpLocks/>
          </p:cNvGrpSpPr>
          <p:nvPr/>
        </p:nvGrpSpPr>
        <p:grpSpPr bwMode="auto">
          <a:xfrm>
            <a:off x="13340632" y="8289298"/>
            <a:ext cx="8942970" cy="3180130"/>
            <a:chOff x="3072" y="2199"/>
            <a:chExt cx="2483" cy="1198"/>
          </a:xfrm>
        </p:grpSpPr>
        <p:pic>
          <p:nvPicPr>
            <p:cNvPr id="44049" name="Picture 10"/>
            <p:cNvPicPr>
              <a:picLocks noChangeAspect="1" noChangeArrowheads="1"/>
            </p:cNvPicPr>
            <p:nvPr/>
          </p:nvPicPr>
          <p:blipFill>
            <a:blip r:embed="rId5">
              <a:extLst>
                <a:ext uri="{28A0092B-C50C-407E-A947-70E740481C1C}">
                  <a14:useLocalDpi xmlns:a14="http://schemas.microsoft.com/office/drawing/2010/main" val="0"/>
                </a:ext>
              </a:extLst>
            </a:blip>
            <a:srcRect l="49902" r="1259" b="16975"/>
            <a:stretch>
              <a:fillRect/>
            </a:stretch>
          </p:blipFill>
          <p:spPr bwMode="auto">
            <a:xfrm>
              <a:off x="4268" y="2199"/>
              <a:ext cx="1287"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0" name="Picture 18"/>
            <p:cNvPicPr>
              <a:picLocks noChangeAspect="1" noChangeArrowheads="1"/>
            </p:cNvPicPr>
            <p:nvPr/>
          </p:nvPicPr>
          <p:blipFill>
            <a:blip r:embed="rId6">
              <a:extLst>
                <a:ext uri="{28A0092B-C50C-407E-A947-70E740481C1C}">
                  <a14:useLocalDpi xmlns:a14="http://schemas.microsoft.com/office/drawing/2010/main" val="0"/>
                </a:ext>
              </a:extLst>
            </a:blip>
            <a:srcRect l="44405" t="4060" r="16095" b="19455"/>
            <a:stretch>
              <a:fillRect/>
            </a:stretch>
          </p:blipFill>
          <p:spPr bwMode="auto">
            <a:xfrm>
              <a:off x="3072" y="2199"/>
              <a:ext cx="1206" cy="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43" name="Rectangle 20"/>
          <p:cNvSpPr>
            <a:spLocks noChangeArrowheads="1"/>
          </p:cNvSpPr>
          <p:nvPr/>
        </p:nvSpPr>
        <p:spPr bwMode="auto">
          <a:xfrm>
            <a:off x="13831810" y="11298145"/>
            <a:ext cx="8938579" cy="106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algn="ctr" eaLnBrk="1" hangingPunct="1"/>
            <a:r>
              <a:rPr lang="en-US" altLang="zh-CN" sz="5300">
                <a:solidFill>
                  <a:srgbClr val="3333CC"/>
                </a:solidFill>
                <a:latin typeface="Times New Roman" pitchFamily="18" charset="0"/>
                <a:cs typeface="Times New Roman" pitchFamily="18" charset="0"/>
              </a:rPr>
              <a:t>17μm 640×512 </a:t>
            </a:r>
            <a:r>
              <a:rPr lang="zh-CN" altLang="en-US" sz="5300">
                <a:solidFill>
                  <a:srgbClr val="3333CC"/>
                </a:solidFill>
                <a:latin typeface="Times New Roman" pitchFamily="18" charset="0"/>
                <a:cs typeface="Times New Roman" pitchFamily="18" charset="0"/>
              </a:rPr>
              <a:t>阵列成 像图 </a:t>
            </a:r>
          </a:p>
        </p:txBody>
      </p:sp>
      <p:sp>
        <p:nvSpPr>
          <p:cNvPr id="44044" name="Text Box 21"/>
          <p:cNvSpPr txBox="1">
            <a:spLocks noChangeArrowheads="1"/>
          </p:cNvSpPr>
          <p:nvPr/>
        </p:nvSpPr>
        <p:spPr bwMode="auto">
          <a:xfrm>
            <a:off x="0" y="1570220"/>
            <a:ext cx="20540413" cy="171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en-US" altLang="zh-CN" sz="9600">
                <a:solidFill>
                  <a:srgbClr val="993300"/>
                </a:solidFill>
                <a:latin typeface="隶书" pitchFamily="49" charset="-122"/>
                <a:ea typeface="隶书" pitchFamily="49" charset="-122"/>
              </a:rPr>
              <a:t>4.</a:t>
            </a:r>
            <a:r>
              <a:rPr lang="zh-CN" altLang="en-US" sz="9600">
                <a:solidFill>
                  <a:srgbClr val="993300"/>
                </a:solidFill>
                <a:latin typeface="隶书" pitchFamily="49" charset="-122"/>
                <a:ea typeface="隶书" pitchFamily="49" charset="-122"/>
              </a:rPr>
              <a:t>非制冷红外传感器技术发展状况</a:t>
            </a:r>
          </a:p>
        </p:txBody>
      </p:sp>
      <p:sp>
        <p:nvSpPr>
          <p:cNvPr id="44045" name="Rectangle 24"/>
          <p:cNvSpPr>
            <a:spLocks noChangeArrowheads="1"/>
          </p:cNvSpPr>
          <p:nvPr/>
        </p:nvSpPr>
        <p:spPr bwMode="auto">
          <a:xfrm>
            <a:off x="1" y="2713353"/>
            <a:ext cx="22077213" cy="130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lnSpc>
                <a:spcPct val="130000"/>
              </a:lnSpc>
              <a:spcBef>
                <a:spcPct val="20000"/>
              </a:spcBef>
              <a:buClr>
                <a:srgbClr val="FF3300"/>
              </a:buClr>
              <a:buFont typeface="Wingdings" pitchFamily="2" charset="2"/>
              <a:buChar char="p"/>
            </a:pPr>
            <a:r>
              <a:rPr lang="en-US" altLang="zh-CN" sz="5300">
                <a:solidFill>
                  <a:srgbClr val="3333CC"/>
                </a:solidFill>
              </a:rPr>
              <a:t> </a:t>
            </a:r>
            <a:r>
              <a:rPr lang="zh-CN" altLang="en-US" sz="5300">
                <a:solidFill>
                  <a:srgbClr val="CC0000"/>
                </a:solidFill>
              </a:rPr>
              <a:t>美国</a:t>
            </a:r>
            <a:r>
              <a:rPr lang="en-US" altLang="zh-CN" sz="5300">
                <a:solidFill>
                  <a:srgbClr val="CC0000"/>
                </a:solidFill>
                <a:latin typeface="Times New Roman" pitchFamily="18" charset="0"/>
              </a:rPr>
              <a:t>Raytheon</a:t>
            </a:r>
            <a:r>
              <a:rPr lang="zh-CN" altLang="en-US" sz="5300">
                <a:solidFill>
                  <a:srgbClr val="CC0000"/>
                </a:solidFill>
                <a:latin typeface="Times New Roman" pitchFamily="18" charset="0"/>
              </a:rPr>
              <a:t>公司</a:t>
            </a:r>
            <a:endParaRPr lang="zh-CN" altLang="en-US" sz="5300">
              <a:solidFill>
                <a:srgbClr val="3333CC"/>
              </a:solidFill>
              <a:latin typeface="Times New Roman" pitchFamily="18" charset="0"/>
              <a:cs typeface="Times New Roman" pitchFamily="18" charset="0"/>
            </a:endParaRPr>
          </a:p>
        </p:txBody>
      </p:sp>
      <p:sp>
        <p:nvSpPr>
          <p:cNvPr id="44046"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
        <p:nvSpPr>
          <p:cNvPr id="25620" name="Text Box 20"/>
          <p:cNvSpPr txBox="1">
            <a:spLocks noChangeArrowheads="1"/>
          </p:cNvSpPr>
          <p:nvPr/>
        </p:nvSpPr>
        <p:spPr bwMode="auto">
          <a:xfrm>
            <a:off x="3935670" y="7244602"/>
            <a:ext cx="6956878" cy="676353"/>
          </a:xfrm>
          <a:prstGeom prst="rect">
            <a:avLst/>
          </a:prstGeom>
          <a:solidFill>
            <a:schemeClr val="bg1"/>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r>
              <a:rPr lang="zh-CN" altLang="en-US" sz="2800">
                <a:solidFill>
                  <a:srgbClr val="F010A5"/>
                </a:solidFill>
              </a:rPr>
              <a:t>结构上的低热导，高占空比提高探测性能</a:t>
            </a:r>
          </a:p>
        </p:txBody>
      </p:sp>
      <p:sp>
        <p:nvSpPr>
          <p:cNvPr id="44048" name="Text Box 21"/>
          <p:cNvSpPr txBox="1">
            <a:spLocks noChangeArrowheads="1"/>
          </p:cNvSpPr>
          <p:nvPr/>
        </p:nvSpPr>
        <p:spPr bwMode="auto">
          <a:xfrm>
            <a:off x="6429794" y="12498247"/>
            <a:ext cx="15622018" cy="1219341"/>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r>
              <a:rPr lang="zh-CN" altLang="en-US" sz="6400">
                <a:solidFill>
                  <a:srgbClr val="F010A5"/>
                </a:solidFill>
              </a:rPr>
              <a:t>特点：敏感面、吸收层在上，桥腿在中间</a:t>
            </a:r>
          </a:p>
        </p:txBody>
      </p:sp>
    </p:spTree>
    <p:extLst>
      <p:ext uri="{BB962C8B-B14F-4D97-AF65-F5344CB8AC3E}">
        <p14:creationId xmlns:p14="http://schemas.microsoft.com/office/powerpoint/2010/main" val="265153012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20"/>
                                        </p:tgtEl>
                                        <p:attrNameLst>
                                          <p:attrName>style.visibility</p:attrName>
                                        </p:attrNameLst>
                                      </p:cBhvr>
                                      <p:to>
                                        <p:strVal val="visible"/>
                                      </p:to>
                                    </p:set>
                                    <p:anim calcmode="lin" valueType="num">
                                      <p:cBhvr additive="base">
                                        <p:cTn id="7" dur="500" fill="hold"/>
                                        <p:tgtEl>
                                          <p:spTgt spid="25620"/>
                                        </p:tgtEl>
                                        <p:attrNameLst>
                                          <p:attrName>ppt_x</p:attrName>
                                        </p:attrNameLst>
                                      </p:cBhvr>
                                      <p:tavLst>
                                        <p:tav tm="0">
                                          <p:val>
                                            <p:strVal val="#ppt_x"/>
                                          </p:val>
                                        </p:tav>
                                        <p:tav tm="100000">
                                          <p:val>
                                            <p:strVal val="#ppt_x"/>
                                          </p:val>
                                        </p:tav>
                                      </p:tavLst>
                                    </p:anim>
                                    <p:anim calcmode="lin" valueType="num">
                                      <p:cBhvr additive="base">
                                        <p:cTn id="8" dur="500" fill="hold"/>
                                        <p:tgtEl>
                                          <p:spTgt spid="256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056835BB-1840-4D61-BAAE-91E17146C885}" type="slidenum">
              <a:rPr lang="zh-CN" altLang="en-US" sz="3700">
                <a:solidFill>
                  <a:srgbClr val="F010A5"/>
                </a:solidFill>
              </a:rPr>
              <a:pPr algn="r"/>
              <a:t>53</a:t>
            </a:fld>
            <a:endParaRPr lang="en-US" altLang="zh-CN" sz="3700">
              <a:solidFill>
                <a:srgbClr val="F010A5"/>
              </a:solidFill>
            </a:endParaRPr>
          </a:p>
        </p:txBody>
      </p:sp>
      <p:sp>
        <p:nvSpPr>
          <p:cNvPr id="45059" name="Rectangle 2"/>
          <p:cNvSpPr>
            <a:spLocks noChangeArrowheads="1"/>
          </p:cNvSpPr>
          <p:nvPr/>
        </p:nvSpPr>
        <p:spPr bwMode="auto">
          <a:xfrm>
            <a:off x="2400457" y="8395672"/>
            <a:ext cx="9725659" cy="3256340"/>
          </a:xfrm>
          <a:prstGeom prst="rect">
            <a:avLst/>
          </a:prstGeom>
          <a:solidFill>
            <a:schemeClr val="accent1"/>
          </a:solidFill>
          <a:ln w="9525">
            <a:solidFill>
              <a:schemeClr val="tx1"/>
            </a:solidFill>
            <a:miter lim="800000"/>
            <a:headEnd/>
            <a:tailEnd/>
          </a:ln>
        </p:spPr>
        <p:txBody>
          <a:bodyPr wrap="none" lIns="243797" tIns="121899" rIns="243797" bIns="121899" anchor="ctr"/>
          <a:lstStyle/>
          <a:p>
            <a:pPr eaLnBrk="1" hangingPunct="1"/>
            <a:endParaRPr lang="zh-CN" altLang="en-US" sz="9600"/>
          </a:p>
        </p:txBody>
      </p:sp>
      <p:pic>
        <p:nvPicPr>
          <p:cNvPr id="45060" name="Picture 3" descr="3"/>
          <p:cNvPicPr>
            <a:picLocks noChangeAspect="1" noChangeArrowheads="1"/>
          </p:cNvPicPr>
          <p:nvPr/>
        </p:nvPicPr>
        <p:blipFill>
          <a:blip r:embed="rId2">
            <a:extLst>
              <a:ext uri="{28A0092B-C50C-407E-A947-70E740481C1C}">
                <a14:useLocalDpi xmlns:a14="http://schemas.microsoft.com/office/drawing/2010/main" val="0"/>
              </a:ext>
            </a:extLst>
          </a:blip>
          <a:srcRect l="3255" b="21071"/>
          <a:stretch>
            <a:fillRect/>
          </a:stretch>
        </p:blipFill>
        <p:spPr bwMode="auto">
          <a:xfrm>
            <a:off x="1714612" y="3980324"/>
            <a:ext cx="11321200" cy="3310320"/>
          </a:xfrm>
          <a:prstGeom prst="rect">
            <a:avLst/>
          </a:prstGeom>
          <a:solidFill>
            <a:srgbClr val="FF3300"/>
          </a:solidFill>
          <a:ln w="9525">
            <a:solidFill>
              <a:srgbClr val="FF3300"/>
            </a:solidFill>
            <a:miter lim="800000"/>
            <a:headEnd/>
            <a:tailEnd/>
          </a:ln>
        </p:spPr>
      </p:pic>
      <p:pic>
        <p:nvPicPr>
          <p:cNvPr id="450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420" y="8738612"/>
            <a:ext cx="4384961" cy="2654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Rectangle 5"/>
          <p:cNvSpPr>
            <a:spLocks noChangeArrowheads="1"/>
          </p:cNvSpPr>
          <p:nvPr/>
        </p:nvSpPr>
        <p:spPr bwMode="auto">
          <a:xfrm>
            <a:off x="11892146" y="7001512"/>
            <a:ext cx="594949" cy="73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algn="ctr" eaLnBrk="1" hangingPunct="1"/>
            <a:r>
              <a:rPr lang="en-US" altLang="zh-CN" sz="3200" b="0">
                <a:solidFill>
                  <a:srgbClr val="000000"/>
                </a:solidFill>
                <a:latin typeface="Times New Roman" pitchFamily="18" charset="0"/>
                <a:cs typeface="Times New Roman" pitchFamily="18" charset="0"/>
              </a:rPr>
              <a:t> </a:t>
            </a:r>
            <a:endParaRPr lang="en-US" altLang="zh-CN" sz="4800" b="0">
              <a:cs typeface="Times New Roman" pitchFamily="18" charset="0"/>
            </a:endParaRPr>
          </a:p>
        </p:txBody>
      </p:sp>
      <p:sp>
        <p:nvSpPr>
          <p:cNvPr id="45063" name="Rectangle 6"/>
          <p:cNvSpPr>
            <a:spLocks noChangeArrowheads="1"/>
          </p:cNvSpPr>
          <p:nvPr/>
        </p:nvSpPr>
        <p:spPr bwMode="auto">
          <a:xfrm>
            <a:off x="2095637" y="7285882"/>
            <a:ext cx="10259093" cy="98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r>
              <a:rPr lang="zh-CN" altLang="en-US" sz="4800">
                <a:solidFill>
                  <a:srgbClr val="3333CC"/>
                </a:solidFill>
                <a:latin typeface="Times New Roman" pitchFamily="18" charset="0"/>
              </a:rPr>
              <a:t>不同尺寸的封装结构 </a:t>
            </a:r>
          </a:p>
        </p:txBody>
      </p:sp>
      <p:sp>
        <p:nvSpPr>
          <p:cNvPr id="45064" name="Rectangle 7"/>
          <p:cNvSpPr>
            <a:spLocks noChangeArrowheads="1"/>
          </p:cNvSpPr>
          <p:nvPr/>
        </p:nvSpPr>
        <p:spPr bwMode="auto">
          <a:xfrm>
            <a:off x="3237124" y="11553576"/>
            <a:ext cx="7957068" cy="98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r>
              <a:rPr lang="zh-CN" altLang="en-US" sz="4800">
                <a:solidFill>
                  <a:srgbClr val="3333CC"/>
                </a:solidFill>
                <a:latin typeface="Times New Roman" pitchFamily="18" charset="0"/>
              </a:rPr>
              <a:t>伞状微桥结构（</a:t>
            </a:r>
            <a:r>
              <a:rPr lang="en-US" altLang="zh-CN" sz="4800">
                <a:solidFill>
                  <a:srgbClr val="3333CC"/>
                </a:solidFill>
                <a:latin typeface="Times New Roman" pitchFamily="18" charset="0"/>
              </a:rPr>
              <a:t>LWIR</a:t>
            </a:r>
            <a:r>
              <a:rPr lang="zh-CN" altLang="en-US" sz="4800">
                <a:solidFill>
                  <a:srgbClr val="3333CC"/>
                </a:solidFill>
                <a:latin typeface="Times New Roman" pitchFamily="18" charset="0"/>
              </a:rPr>
              <a:t>） </a:t>
            </a:r>
          </a:p>
        </p:txBody>
      </p:sp>
      <p:pic>
        <p:nvPicPr>
          <p:cNvPr id="45065" name="Picture 8"/>
          <p:cNvPicPr>
            <a:picLocks noChangeAspect="1" noChangeArrowheads="1"/>
          </p:cNvPicPr>
          <p:nvPr/>
        </p:nvPicPr>
        <p:blipFill>
          <a:blip r:embed="rId4">
            <a:extLst>
              <a:ext uri="{28A0092B-C50C-407E-A947-70E740481C1C}">
                <a14:useLocalDpi xmlns:a14="http://schemas.microsoft.com/office/drawing/2010/main" val="0"/>
              </a:ext>
            </a:extLst>
          </a:blip>
          <a:srcRect l="1445" t="4306" r="2168" b="2191"/>
          <a:stretch>
            <a:fillRect/>
          </a:stretch>
        </p:blipFill>
        <p:spPr bwMode="auto">
          <a:xfrm>
            <a:off x="7555406" y="8822759"/>
            <a:ext cx="3965833" cy="232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6" name="Text Box 9"/>
          <p:cNvSpPr txBox="1">
            <a:spLocks noChangeArrowheads="1"/>
          </p:cNvSpPr>
          <p:nvPr/>
        </p:nvSpPr>
        <p:spPr bwMode="auto">
          <a:xfrm>
            <a:off x="0" y="1714699"/>
            <a:ext cx="20540413" cy="17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9600">
                <a:solidFill>
                  <a:srgbClr val="993300"/>
                </a:solidFill>
                <a:latin typeface="隶书" pitchFamily="49" charset="-122"/>
                <a:ea typeface="隶书" pitchFamily="49" charset="-122"/>
              </a:rPr>
              <a:t>非制冷红外传感器技术发展状况</a:t>
            </a:r>
          </a:p>
        </p:txBody>
      </p:sp>
      <p:sp>
        <p:nvSpPr>
          <p:cNvPr id="45067" name="Rectangle 12"/>
          <p:cNvSpPr>
            <a:spLocks noChangeArrowheads="1"/>
          </p:cNvSpPr>
          <p:nvPr/>
        </p:nvSpPr>
        <p:spPr bwMode="auto">
          <a:xfrm>
            <a:off x="635042" y="2667309"/>
            <a:ext cx="10208290" cy="131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lnSpc>
                <a:spcPct val="130000"/>
              </a:lnSpc>
              <a:spcBef>
                <a:spcPct val="20000"/>
              </a:spcBef>
              <a:buClr>
                <a:srgbClr val="FF3300"/>
              </a:buClr>
              <a:buFont typeface="Wingdings" pitchFamily="2" charset="2"/>
              <a:buChar char="p"/>
            </a:pPr>
            <a:r>
              <a:rPr lang="en-US" altLang="zh-CN" sz="5300">
                <a:solidFill>
                  <a:srgbClr val="3333CC"/>
                </a:solidFill>
              </a:rPr>
              <a:t> </a:t>
            </a:r>
            <a:r>
              <a:rPr lang="zh-CN" altLang="en-US" sz="5300">
                <a:solidFill>
                  <a:srgbClr val="CC0000"/>
                </a:solidFill>
              </a:rPr>
              <a:t>美</a:t>
            </a:r>
            <a:r>
              <a:rPr lang="zh-CN" altLang="en-US" sz="5300">
                <a:solidFill>
                  <a:srgbClr val="CC0000"/>
                </a:solidFill>
                <a:latin typeface="Times New Roman" pitchFamily="18" charset="0"/>
              </a:rPr>
              <a:t>国</a:t>
            </a:r>
            <a:r>
              <a:rPr lang="en-US" altLang="zh-CN" sz="5300">
                <a:solidFill>
                  <a:srgbClr val="CC0000"/>
                </a:solidFill>
                <a:latin typeface="Times New Roman" pitchFamily="18" charset="0"/>
              </a:rPr>
              <a:t>DRS</a:t>
            </a:r>
            <a:r>
              <a:rPr lang="zh-CN" altLang="en-US" sz="5300">
                <a:solidFill>
                  <a:srgbClr val="CC0000"/>
                </a:solidFill>
                <a:latin typeface="Times New Roman" pitchFamily="18" charset="0"/>
              </a:rPr>
              <a:t>公司</a:t>
            </a:r>
          </a:p>
        </p:txBody>
      </p:sp>
      <p:pic>
        <p:nvPicPr>
          <p:cNvPr id="45068" name="Picture 13" descr="10"/>
          <p:cNvPicPr>
            <a:picLocks noChangeAspect="1" noChangeArrowheads="1"/>
          </p:cNvPicPr>
          <p:nvPr/>
        </p:nvPicPr>
        <p:blipFill>
          <a:blip r:embed="rId5">
            <a:extLst>
              <a:ext uri="{28A0092B-C50C-407E-A947-70E740481C1C}">
                <a14:useLocalDpi xmlns:a14="http://schemas.microsoft.com/office/drawing/2010/main" val="0"/>
              </a:ext>
            </a:extLst>
          </a:blip>
          <a:srcRect r="51633" b="9425"/>
          <a:stretch>
            <a:fillRect/>
          </a:stretch>
        </p:blipFill>
        <p:spPr bwMode="auto">
          <a:xfrm>
            <a:off x="14285255" y="3002311"/>
            <a:ext cx="8274589" cy="450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9" name="Picture 14" descr="10"/>
          <p:cNvPicPr>
            <a:picLocks noChangeAspect="1" noChangeArrowheads="1"/>
          </p:cNvPicPr>
          <p:nvPr/>
        </p:nvPicPr>
        <p:blipFill>
          <a:blip r:embed="rId5">
            <a:extLst>
              <a:ext uri="{28A0092B-C50C-407E-A947-70E740481C1C}">
                <a14:useLocalDpi xmlns:a14="http://schemas.microsoft.com/office/drawing/2010/main" val="0"/>
              </a:ext>
            </a:extLst>
          </a:blip>
          <a:srcRect l="55075" b="9425"/>
          <a:stretch>
            <a:fillRect/>
          </a:stretch>
        </p:blipFill>
        <p:spPr bwMode="auto">
          <a:xfrm>
            <a:off x="14475768" y="7717732"/>
            <a:ext cx="8257126" cy="473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0"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3093404504"/>
      </p:ext>
    </p:extLst>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6174BE7C-A626-436F-B296-681F64143DF8}" type="slidenum">
              <a:rPr lang="zh-CN" altLang="en-US" sz="3700">
                <a:solidFill>
                  <a:srgbClr val="F010A5"/>
                </a:solidFill>
              </a:rPr>
              <a:pPr algn="r"/>
              <a:t>54</a:t>
            </a:fld>
            <a:endParaRPr lang="en-US" altLang="zh-CN" sz="3700">
              <a:solidFill>
                <a:srgbClr val="F010A5"/>
              </a:solidFill>
            </a:endParaRPr>
          </a:p>
        </p:txBody>
      </p:sp>
      <p:sp>
        <p:nvSpPr>
          <p:cNvPr id="46083" name="Text Box 9"/>
          <p:cNvSpPr txBox="1">
            <a:spLocks noChangeArrowheads="1"/>
          </p:cNvSpPr>
          <p:nvPr/>
        </p:nvSpPr>
        <p:spPr bwMode="auto">
          <a:xfrm>
            <a:off x="0" y="1714699"/>
            <a:ext cx="20540413" cy="17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9600">
                <a:solidFill>
                  <a:srgbClr val="993300"/>
                </a:solidFill>
                <a:latin typeface="隶书" pitchFamily="49" charset="-122"/>
                <a:ea typeface="隶书" pitchFamily="49" charset="-122"/>
              </a:rPr>
              <a:t>非制冷红外传感器技术发展状况</a:t>
            </a:r>
          </a:p>
        </p:txBody>
      </p:sp>
      <p:sp>
        <p:nvSpPr>
          <p:cNvPr id="46084" name="Rectangle 12"/>
          <p:cNvSpPr>
            <a:spLocks noChangeArrowheads="1"/>
          </p:cNvSpPr>
          <p:nvPr/>
        </p:nvSpPr>
        <p:spPr bwMode="auto">
          <a:xfrm>
            <a:off x="571538" y="2857831"/>
            <a:ext cx="10208290" cy="131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lnSpc>
                <a:spcPct val="130000"/>
              </a:lnSpc>
              <a:spcBef>
                <a:spcPct val="20000"/>
              </a:spcBef>
              <a:buClr>
                <a:srgbClr val="FF3300"/>
              </a:buClr>
              <a:buFont typeface="Wingdings" pitchFamily="2" charset="2"/>
              <a:buChar char="p"/>
            </a:pPr>
            <a:r>
              <a:rPr lang="en-US" altLang="zh-CN" sz="5300">
                <a:solidFill>
                  <a:srgbClr val="3333CC"/>
                </a:solidFill>
              </a:rPr>
              <a:t> </a:t>
            </a:r>
            <a:r>
              <a:rPr lang="zh-CN" altLang="en-US" sz="5300">
                <a:solidFill>
                  <a:srgbClr val="CC0000"/>
                </a:solidFill>
              </a:rPr>
              <a:t>美</a:t>
            </a:r>
            <a:r>
              <a:rPr lang="zh-CN" altLang="en-US" sz="5300">
                <a:solidFill>
                  <a:srgbClr val="CC0000"/>
                </a:solidFill>
                <a:latin typeface="Times New Roman" pitchFamily="18" charset="0"/>
              </a:rPr>
              <a:t>国</a:t>
            </a:r>
            <a:r>
              <a:rPr lang="en-US" altLang="zh-CN" sz="5300">
                <a:solidFill>
                  <a:srgbClr val="CC0000"/>
                </a:solidFill>
                <a:latin typeface="Times New Roman" pitchFamily="18" charset="0"/>
              </a:rPr>
              <a:t>DRS</a:t>
            </a:r>
            <a:r>
              <a:rPr lang="zh-CN" altLang="en-US" sz="5300">
                <a:solidFill>
                  <a:srgbClr val="CC0000"/>
                </a:solidFill>
                <a:latin typeface="Times New Roman" pitchFamily="18" charset="0"/>
              </a:rPr>
              <a:t>公司</a:t>
            </a:r>
          </a:p>
        </p:txBody>
      </p:sp>
      <p:pic>
        <p:nvPicPr>
          <p:cNvPr id="46085"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7957" y="7717732"/>
            <a:ext cx="6085284" cy="371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pic>
        <p:nvPicPr>
          <p:cNvPr id="46086"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079" y="7857447"/>
            <a:ext cx="9447827" cy="312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pic>
        <p:nvPicPr>
          <p:cNvPr id="46087"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4007" y="3429397"/>
            <a:ext cx="13205685" cy="3281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46088" name="Rectangle 18"/>
          <p:cNvSpPr>
            <a:spLocks noChangeArrowheads="1"/>
          </p:cNvSpPr>
          <p:nvPr/>
        </p:nvSpPr>
        <p:spPr bwMode="auto">
          <a:xfrm>
            <a:off x="4702482" y="11591680"/>
            <a:ext cx="17662088" cy="98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r>
              <a:rPr lang="zh-CN" altLang="en-US" sz="4800">
                <a:solidFill>
                  <a:srgbClr val="3333CC"/>
                </a:solidFill>
                <a:latin typeface="Times New Roman" pitchFamily="18" charset="0"/>
              </a:rPr>
              <a:t>小像元尺寸的传感器能够有效降低成本同时减小系统的尺寸</a:t>
            </a:r>
          </a:p>
        </p:txBody>
      </p:sp>
      <p:sp>
        <p:nvSpPr>
          <p:cNvPr id="46089" name="Rectangle 19"/>
          <p:cNvSpPr>
            <a:spLocks noChangeArrowheads="1"/>
          </p:cNvSpPr>
          <p:nvPr/>
        </p:nvSpPr>
        <p:spPr bwMode="auto">
          <a:xfrm>
            <a:off x="4702482" y="6592064"/>
            <a:ext cx="17662088" cy="98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r>
              <a:rPr lang="en-US" altLang="zh-CN" sz="4800">
                <a:solidFill>
                  <a:srgbClr val="3333CC"/>
                </a:solidFill>
                <a:latin typeface="Times New Roman" pitchFamily="18" charset="0"/>
              </a:rPr>
              <a:t>DRS</a:t>
            </a:r>
            <a:r>
              <a:rPr lang="zh-CN" altLang="en-US" sz="4800">
                <a:solidFill>
                  <a:srgbClr val="3333CC"/>
                </a:solidFill>
                <a:latin typeface="Times New Roman" pitchFamily="18" charset="0"/>
              </a:rPr>
              <a:t>公司红外传感器主要用于当兵枪瞄和车载系统</a:t>
            </a:r>
          </a:p>
        </p:txBody>
      </p:sp>
      <p:sp>
        <p:nvSpPr>
          <p:cNvPr id="46090"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2367414979"/>
      </p:ext>
    </p:extLst>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F64943AB-CB9C-4721-803D-24B7ED575B03}" type="slidenum">
              <a:rPr lang="zh-CN" altLang="en-US" sz="3700">
                <a:solidFill>
                  <a:srgbClr val="F010A5"/>
                </a:solidFill>
              </a:rPr>
              <a:pPr algn="r"/>
              <a:t>55</a:t>
            </a:fld>
            <a:endParaRPr lang="en-US" altLang="zh-CN" sz="3700">
              <a:solidFill>
                <a:srgbClr val="F010A5"/>
              </a:solidFill>
            </a:endParaRPr>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085" y="3018187"/>
            <a:ext cx="11422807" cy="3315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l="8530" r="49487" b="13071"/>
          <a:stretch>
            <a:fillRect/>
          </a:stretch>
        </p:blipFill>
        <p:spPr bwMode="auto">
          <a:xfrm>
            <a:off x="93670" y="7176331"/>
            <a:ext cx="5894771" cy="462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6602" y="7235075"/>
            <a:ext cx="12834186" cy="4386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6"/>
          <p:cNvSpPr>
            <a:spLocks noChangeArrowheads="1"/>
          </p:cNvSpPr>
          <p:nvPr/>
        </p:nvSpPr>
        <p:spPr bwMode="auto">
          <a:xfrm>
            <a:off x="7741154" y="6168152"/>
            <a:ext cx="8447638" cy="106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r>
              <a:rPr lang="zh-CN" altLang="en-US" sz="5300">
                <a:solidFill>
                  <a:srgbClr val="3333CC"/>
                </a:solidFill>
                <a:latin typeface="Times New Roman" pitchFamily="18" charset="0"/>
                <a:cs typeface="Times New Roman" pitchFamily="18" charset="0"/>
              </a:rPr>
              <a:t>微桥结构示意及</a:t>
            </a:r>
            <a:r>
              <a:rPr lang="en-US" altLang="zh-CN" sz="5300">
                <a:solidFill>
                  <a:srgbClr val="3333CC"/>
                </a:solidFill>
                <a:latin typeface="Times New Roman" pitchFamily="18" charset="0"/>
                <a:cs typeface="Times New Roman" pitchFamily="18" charset="0"/>
              </a:rPr>
              <a:t>SEM</a:t>
            </a:r>
            <a:r>
              <a:rPr lang="zh-CN" altLang="en-US" sz="5300">
                <a:solidFill>
                  <a:srgbClr val="3333CC"/>
                </a:solidFill>
                <a:latin typeface="Times New Roman" pitchFamily="18" charset="0"/>
                <a:cs typeface="Times New Roman" pitchFamily="18" charset="0"/>
              </a:rPr>
              <a:t>图 </a:t>
            </a:r>
          </a:p>
        </p:txBody>
      </p:sp>
      <p:sp>
        <p:nvSpPr>
          <p:cNvPr id="47111" name="Rectangle 8"/>
          <p:cNvSpPr>
            <a:spLocks noChangeArrowheads="1"/>
          </p:cNvSpPr>
          <p:nvPr/>
        </p:nvSpPr>
        <p:spPr bwMode="auto">
          <a:xfrm>
            <a:off x="2014670" y="11520234"/>
            <a:ext cx="8447637" cy="105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r>
              <a:rPr lang="en-US" altLang="zh-CN" sz="5300">
                <a:solidFill>
                  <a:srgbClr val="3333CC"/>
                </a:solidFill>
                <a:latin typeface="Times New Roman" pitchFamily="18" charset="0"/>
                <a:cs typeface="Times New Roman" pitchFamily="18" charset="0"/>
              </a:rPr>
              <a:t>17μm 640×512</a:t>
            </a:r>
            <a:r>
              <a:rPr lang="zh-CN" altLang="en-US" sz="5300">
                <a:solidFill>
                  <a:srgbClr val="3333CC"/>
                </a:solidFill>
                <a:latin typeface="Times New Roman" pitchFamily="18" charset="0"/>
                <a:cs typeface="Times New Roman" pitchFamily="18" charset="0"/>
              </a:rPr>
              <a:t>阵列 </a:t>
            </a:r>
          </a:p>
        </p:txBody>
      </p:sp>
      <p:pic>
        <p:nvPicPr>
          <p:cNvPr id="47112" name="Picture 9"/>
          <p:cNvPicPr>
            <a:picLocks noChangeAspect="1" noChangeArrowheads="1"/>
          </p:cNvPicPr>
          <p:nvPr/>
        </p:nvPicPr>
        <p:blipFill>
          <a:blip r:embed="rId3">
            <a:extLst>
              <a:ext uri="{28A0092B-C50C-407E-A947-70E740481C1C}">
                <a14:useLocalDpi xmlns:a14="http://schemas.microsoft.com/office/drawing/2010/main" val="0"/>
              </a:ext>
            </a:extLst>
          </a:blip>
          <a:srcRect l="55878" r="2472" b="13071"/>
          <a:stretch>
            <a:fillRect/>
          </a:stretch>
        </p:blipFill>
        <p:spPr bwMode="auto">
          <a:xfrm>
            <a:off x="5662982" y="7209673"/>
            <a:ext cx="5848731" cy="462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Rectangle 10"/>
          <p:cNvSpPr>
            <a:spLocks noChangeArrowheads="1"/>
          </p:cNvSpPr>
          <p:nvPr/>
        </p:nvSpPr>
        <p:spPr bwMode="auto">
          <a:xfrm>
            <a:off x="13726419" y="11456727"/>
            <a:ext cx="8447638" cy="105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r>
              <a:rPr lang="zh-CN" altLang="en-US" sz="5300">
                <a:solidFill>
                  <a:srgbClr val="3333CC"/>
                </a:solidFill>
                <a:latin typeface="Times New Roman" pitchFamily="18" charset="0"/>
                <a:cs typeface="Times New Roman" pitchFamily="18" charset="0"/>
              </a:rPr>
              <a:t>成像效果图 </a:t>
            </a:r>
          </a:p>
        </p:txBody>
      </p:sp>
      <p:sp>
        <p:nvSpPr>
          <p:cNvPr id="47114" name="Text Box 11"/>
          <p:cNvSpPr txBox="1">
            <a:spLocks noChangeArrowheads="1"/>
          </p:cNvSpPr>
          <p:nvPr/>
        </p:nvSpPr>
        <p:spPr bwMode="auto">
          <a:xfrm>
            <a:off x="0" y="1714698"/>
            <a:ext cx="14301132" cy="98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4800">
                <a:solidFill>
                  <a:srgbClr val="993300"/>
                </a:solidFill>
                <a:latin typeface="隶书" pitchFamily="49" charset="-122"/>
                <a:ea typeface="隶书" pitchFamily="49" charset="-122"/>
              </a:rPr>
              <a:t>非制冷红外传感器技术发展状况</a:t>
            </a:r>
          </a:p>
        </p:txBody>
      </p:sp>
      <p:sp>
        <p:nvSpPr>
          <p:cNvPr id="47115" name="Rectangle 14"/>
          <p:cNvSpPr>
            <a:spLocks noChangeArrowheads="1"/>
          </p:cNvSpPr>
          <p:nvPr/>
        </p:nvSpPr>
        <p:spPr bwMode="auto">
          <a:xfrm>
            <a:off x="0" y="3284918"/>
            <a:ext cx="7487138" cy="142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lnSpc>
                <a:spcPct val="130000"/>
              </a:lnSpc>
              <a:spcBef>
                <a:spcPct val="20000"/>
              </a:spcBef>
              <a:buClr>
                <a:srgbClr val="FF3300"/>
              </a:buClr>
              <a:buFont typeface="Wingdings" pitchFamily="2" charset="2"/>
              <a:buChar char="p"/>
            </a:pPr>
            <a:r>
              <a:rPr lang="en-US" altLang="zh-CN" sz="5300">
                <a:solidFill>
                  <a:srgbClr val="3333CC"/>
                </a:solidFill>
              </a:rPr>
              <a:t> </a:t>
            </a:r>
            <a:r>
              <a:rPr lang="zh-CN" altLang="en-US" sz="5900">
                <a:solidFill>
                  <a:srgbClr val="CC0000"/>
                </a:solidFill>
              </a:rPr>
              <a:t>英</a:t>
            </a:r>
            <a:r>
              <a:rPr lang="zh-CN" altLang="en-US" sz="5900">
                <a:solidFill>
                  <a:srgbClr val="CC0000"/>
                </a:solidFill>
                <a:latin typeface="Times New Roman" pitchFamily="18" charset="0"/>
              </a:rPr>
              <a:t>国</a:t>
            </a:r>
            <a:r>
              <a:rPr lang="en-US" altLang="zh-CN" sz="5900">
                <a:solidFill>
                  <a:srgbClr val="CC0000"/>
                </a:solidFill>
                <a:latin typeface="Times New Roman" pitchFamily="18" charset="0"/>
              </a:rPr>
              <a:t>BAE</a:t>
            </a:r>
            <a:r>
              <a:rPr lang="zh-CN" altLang="en-US" sz="5900">
                <a:solidFill>
                  <a:srgbClr val="CC0000"/>
                </a:solidFill>
                <a:latin typeface="Times New Roman" pitchFamily="18" charset="0"/>
              </a:rPr>
              <a:t>公司</a:t>
            </a:r>
          </a:p>
        </p:txBody>
      </p:sp>
      <p:sp>
        <p:nvSpPr>
          <p:cNvPr id="47116"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3389396896"/>
      </p:ext>
    </p:extLst>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1541653A-FDF4-46F8-9584-C51121004151}" type="slidenum">
              <a:rPr lang="zh-CN" altLang="en-US" sz="3700">
                <a:solidFill>
                  <a:srgbClr val="F010A5"/>
                </a:solidFill>
              </a:rPr>
              <a:pPr algn="r"/>
              <a:t>56</a:t>
            </a:fld>
            <a:endParaRPr lang="en-US" altLang="zh-CN" sz="3700">
              <a:solidFill>
                <a:srgbClr val="F010A5"/>
              </a:solidFill>
            </a:endParaRPr>
          </a:p>
        </p:txBody>
      </p:sp>
      <p:grpSp>
        <p:nvGrpSpPr>
          <p:cNvPr id="48131" name="Group 7"/>
          <p:cNvGrpSpPr>
            <a:grpSpLocks/>
          </p:cNvGrpSpPr>
          <p:nvPr/>
        </p:nvGrpSpPr>
        <p:grpSpPr bwMode="auto">
          <a:xfrm>
            <a:off x="1438369" y="5893483"/>
            <a:ext cx="20926201" cy="5885544"/>
            <a:chOff x="158" y="1331"/>
            <a:chExt cx="4944" cy="1854"/>
          </a:xfrm>
        </p:grpSpPr>
        <p:pic>
          <p:nvPicPr>
            <p:cNvPr id="48137" name="Picture 5"/>
            <p:cNvPicPr>
              <a:picLocks noChangeAspect="1" noChangeArrowheads="1"/>
            </p:cNvPicPr>
            <p:nvPr/>
          </p:nvPicPr>
          <p:blipFill>
            <a:blip r:embed="rId2">
              <a:extLst>
                <a:ext uri="{28A0092B-C50C-407E-A947-70E740481C1C}">
                  <a14:useLocalDpi xmlns:a14="http://schemas.microsoft.com/office/drawing/2010/main" val="0"/>
                </a:ext>
              </a:extLst>
            </a:blip>
            <a:srcRect t="15747" r="14693"/>
            <a:stretch>
              <a:fillRect/>
            </a:stretch>
          </p:blipFill>
          <p:spPr bwMode="auto">
            <a:xfrm>
              <a:off x="158" y="1331"/>
              <a:ext cx="2488" cy="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 y="1335"/>
              <a:ext cx="2449" cy="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Rectangle 8"/>
          <p:cNvSpPr>
            <a:spLocks noChangeArrowheads="1"/>
          </p:cNvSpPr>
          <p:nvPr/>
        </p:nvSpPr>
        <p:spPr bwMode="auto">
          <a:xfrm>
            <a:off x="668382" y="4170846"/>
            <a:ext cx="22272488" cy="127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r>
              <a:rPr lang="zh-CN" altLang="en-US" sz="6700">
                <a:solidFill>
                  <a:srgbClr val="0070C0"/>
                </a:solidFill>
                <a:latin typeface="Times New Roman" pitchFamily="18" charset="0"/>
              </a:rPr>
              <a:t>日本</a:t>
            </a:r>
            <a:r>
              <a:rPr lang="en-US" altLang="zh-CN" sz="6700">
                <a:solidFill>
                  <a:srgbClr val="0070C0"/>
                </a:solidFill>
                <a:latin typeface="Times New Roman" pitchFamily="18" charset="0"/>
              </a:rPr>
              <a:t>NEC</a:t>
            </a:r>
            <a:r>
              <a:rPr lang="zh-CN" altLang="en-US" sz="6700">
                <a:solidFill>
                  <a:srgbClr val="0070C0"/>
                </a:solidFill>
                <a:latin typeface="Times New Roman" pitchFamily="18" charset="0"/>
              </a:rPr>
              <a:t>公司</a:t>
            </a:r>
            <a:r>
              <a:rPr lang="en-US" altLang="zh-CN" sz="6700">
                <a:solidFill>
                  <a:srgbClr val="0070C0"/>
                </a:solidFill>
                <a:latin typeface="Times New Roman" pitchFamily="18" charset="0"/>
              </a:rPr>
              <a:t>23.5μm </a:t>
            </a:r>
            <a:r>
              <a:rPr lang="zh-CN" altLang="en-US" sz="6700">
                <a:solidFill>
                  <a:srgbClr val="0070C0"/>
                </a:solidFill>
                <a:latin typeface="Times New Roman" pitchFamily="18" charset="0"/>
              </a:rPr>
              <a:t>双层阵列结构及成像效果</a:t>
            </a:r>
          </a:p>
        </p:txBody>
      </p:sp>
      <p:sp>
        <p:nvSpPr>
          <p:cNvPr id="48133" name="Text Box 9"/>
          <p:cNvSpPr txBox="1">
            <a:spLocks noChangeArrowheads="1"/>
          </p:cNvSpPr>
          <p:nvPr/>
        </p:nvSpPr>
        <p:spPr bwMode="auto">
          <a:xfrm>
            <a:off x="668382" y="2141787"/>
            <a:ext cx="20540413" cy="171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9600">
                <a:solidFill>
                  <a:srgbClr val="993300"/>
                </a:solidFill>
                <a:latin typeface="隶书" pitchFamily="49" charset="-122"/>
                <a:ea typeface="隶书" pitchFamily="49" charset="-122"/>
              </a:rPr>
              <a:t>非制冷红外传感器技术发展状况</a:t>
            </a:r>
          </a:p>
        </p:txBody>
      </p:sp>
      <p:sp>
        <p:nvSpPr>
          <p:cNvPr id="48134"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
        <p:nvSpPr>
          <p:cNvPr id="48135" name="Text Box 10"/>
          <p:cNvSpPr txBox="1">
            <a:spLocks noChangeArrowheads="1"/>
          </p:cNvSpPr>
          <p:nvPr/>
        </p:nvSpPr>
        <p:spPr bwMode="auto">
          <a:xfrm>
            <a:off x="4511969" y="11850472"/>
            <a:ext cx="492157" cy="1400337"/>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endParaRPr lang="zh-CN" altLang="en-US"/>
          </a:p>
        </p:txBody>
      </p:sp>
      <p:sp>
        <p:nvSpPr>
          <p:cNvPr id="48136" name="Text Box 11"/>
          <p:cNvSpPr txBox="1">
            <a:spLocks noChangeArrowheads="1"/>
          </p:cNvSpPr>
          <p:nvPr/>
        </p:nvSpPr>
        <p:spPr bwMode="auto">
          <a:xfrm>
            <a:off x="1054169" y="11850472"/>
            <a:ext cx="21729528" cy="1219341"/>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r>
              <a:rPr lang="zh-CN" altLang="en-US" sz="6400">
                <a:solidFill>
                  <a:srgbClr val="F010A5"/>
                </a:solidFill>
              </a:rPr>
              <a:t>特点：敏感面、桥腿在中间，顶层增强吸收，降低工艺难度</a:t>
            </a:r>
          </a:p>
        </p:txBody>
      </p:sp>
    </p:spTree>
    <p:extLst>
      <p:ext uri="{BB962C8B-B14F-4D97-AF65-F5344CB8AC3E}">
        <p14:creationId xmlns:p14="http://schemas.microsoft.com/office/powerpoint/2010/main" val="1095726824"/>
      </p:ext>
    </p:extLst>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0" y="2090980"/>
            <a:ext cx="24379238" cy="304835"/>
          </a:xfrm>
          <a:prstGeom prst="rect">
            <a:avLst/>
          </a:prstGeom>
          <a:gradFill rotWithShape="0">
            <a:gsLst>
              <a:gs pos="0">
                <a:srgbClr val="0000F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lstStyle/>
          <a:p>
            <a:pPr eaLnBrk="1" hangingPunct="1">
              <a:buFont typeface="Arial" pitchFamily="34" charset="0"/>
              <a:buNone/>
            </a:pPr>
            <a:endParaRPr lang="zh-CN" altLang="en-US" sz="5300">
              <a:latin typeface="黑体" pitchFamily="2" charset="-122"/>
              <a:ea typeface="黑体" pitchFamily="2" charset="-122"/>
            </a:endParaRPr>
          </a:p>
        </p:txBody>
      </p:sp>
      <p:sp>
        <p:nvSpPr>
          <p:cNvPr id="64517" name="Text Box 5"/>
          <p:cNvSpPr txBox="1">
            <a:spLocks noChangeArrowheads="1"/>
          </p:cNvSpPr>
          <p:nvPr/>
        </p:nvSpPr>
        <p:spPr bwMode="auto">
          <a:xfrm>
            <a:off x="792215" y="3361127"/>
            <a:ext cx="5035878" cy="4920232"/>
          </a:xfrm>
          <a:prstGeom prst="rect">
            <a:avLst/>
          </a:prstGeom>
          <a:solidFill>
            <a:srgbClr val="000066">
              <a:alpha val="39999"/>
            </a:srgbClr>
          </a:solidFill>
          <a:ln>
            <a:noFill/>
          </a:ln>
          <a:extLst/>
        </p:spPr>
        <p:txBody>
          <a:bodyPr lIns="0" tIns="671882" rIns="0" bIns="671882">
            <a:spAutoFit/>
          </a:bodyPr>
          <a:lstStyle/>
          <a:p>
            <a:pPr algn="ctr" defTabSz="912813">
              <a:lnSpc>
                <a:spcPct val="120000"/>
              </a:lnSpc>
              <a:spcBef>
                <a:spcPct val="10000"/>
              </a:spcBef>
              <a:defRPr/>
            </a:pP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集成度1024×768</a:t>
            </a:r>
          </a:p>
          <a:p>
            <a:pPr algn="ctr" defTabSz="912813">
              <a:lnSpc>
                <a:spcPct val="120000"/>
              </a:lnSpc>
              <a:spcBef>
                <a:spcPct val="10000"/>
              </a:spcBef>
              <a:defRPr/>
            </a:pP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17×17</a:t>
            </a:r>
            <a:r>
              <a:rPr lang="el-GR" altLang="zh-CN" sz="4300" dirty="0">
                <a:solidFill>
                  <a:schemeClr val="bg1"/>
                </a:solidFill>
                <a:effectLst>
                  <a:outerShdw blurRad="38100" dist="38100" dir="2700000" algn="tl">
                    <a:srgbClr val="000000"/>
                  </a:outerShdw>
                </a:effectLst>
                <a:latin typeface="黑体" pitchFamily="2" charset="-122"/>
                <a:ea typeface="黑体" pitchFamily="2" charset="-122"/>
              </a:rPr>
              <a:t>μ</a:t>
            </a: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m</a:t>
            </a:r>
            <a:r>
              <a:rPr lang="zh-CN" altLang="en-US" sz="4300" baseline="30000" dirty="0">
                <a:solidFill>
                  <a:schemeClr val="bg1"/>
                </a:solidFill>
                <a:effectLst>
                  <a:outerShdw blurRad="38100" dist="38100" dir="2700000" algn="tl">
                    <a:srgbClr val="000000"/>
                  </a:outerShdw>
                </a:effectLst>
                <a:latin typeface="黑体" pitchFamily="2" charset="-122"/>
                <a:ea typeface="黑体" pitchFamily="2" charset="-122"/>
              </a:rPr>
              <a:t>2</a:t>
            </a:r>
          </a:p>
          <a:p>
            <a:pPr algn="ctr" defTabSz="912813">
              <a:lnSpc>
                <a:spcPct val="120000"/>
              </a:lnSpc>
              <a:spcBef>
                <a:spcPct val="10000"/>
              </a:spcBef>
              <a:defRPr/>
            </a:pP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片上失调补偿</a:t>
            </a:r>
          </a:p>
          <a:p>
            <a:pPr algn="ctr" defTabSz="912813">
              <a:lnSpc>
                <a:spcPct val="120000"/>
              </a:lnSpc>
              <a:spcBef>
                <a:spcPct val="10000"/>
              </a:spcBef>
              <a:defRPr/>
            </a:pP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芯片级封装</a:t>
            </a:r>
            <a:r>
              <a:rPr lang="zh-CN" altLang="en-US" sz="5300" b="0" dirty="0"/>
              <a:t> </a:t>
            </a:r>
            <a:endParaRPr lang="zh-CN" altLang="en-US" sz="3700" dirty="0"/>
          </a:p>
        </p:txBody>
      </p:sp>
      <p:sp>
        <p:nvSpPr>
          <p:cNvPr id="64518" name="Text Box 6"/>
          <p:cNvSpPr txBox="1">
            <a:spLocks noChangeArrowheads="1"/>
          </p:cNvSpPr>
          <p:nvPr/>
        </p:nvSpPr>
        <p:spPr bwMode="auto">
          <a:xfrm>
            <a:off x="7868163" y="3665963"/>
            <a:ext cx="7558580" cy="1305076"/>
          </a:xfrm>
          <a:prstGeom prst="rect">
            <a:avLst/>
          </a:prstGeom>
          <a:solidFill>
            <a:srgbClr val="CC0000">
              <a:alpha val="39999"/>
            </a:srgbClr>
          </a:solidFill>
          <a:ln>
            <a:noFill/>
          </a:ln>
          <a:extLst/>
        </p:spPr>
        <p:txBody>
          <a:bodyPr lIns="0" tIns="0" rIns="0" bIns="95983">
            <a:spAutoFit/>
          </a:bodyPr>
          <a:lstStyle/>
          <a:p>
            <a:pPr algn="ctr" defTabSz="912813">
              <a:spcBef>
                <a:spcPct val="10000"/>
              </a:spcBef>
              <a:defRPr/>
            </a:pPr>
            <a:r>
              <a:rPr lang="zh-CN" altLang="en-US" sz="3700" dirty="0">
                <a:solidFill>
                  <a:schemeClr val="accent2"/>
                </a:solidFill>
                <a:effectLst>
                  <a:outerShdw blurRad="38100" dist="38100" dir="2700000" algn="tl">
                    <a:srgbClr val="000000"/>
                  </a:outerShdw>
                </a:effectLst>
                <a:latin typeface="黑体" pitchFamily="2" charset="-122"/>
                <a:ea typeface="黑体" pitchFamily="2" charset="-122"/>
              </a:rPr>
              <a:t>集成度2048×1536</a:t>
            </a:r>
          </a:p>
          <a:p>
            <a:pPr algn="ctr" defTabSz="912813">
              <a:spcBef>
                <a:spcPct val="10000"/>
              </a:spcBef>
              <a:defRPr/>
            </a:pPr>
            <a:r>
              <a:rPr lang="zh-CN" altLang="en-US" sz="3700" dirty="0">
                <a:solidFill>
                  <a:schemeClr val="accent2"/>
                </a:solidFill>
                <a:effectLst>
                  <a:outerShdw blurRad="38100" dist="38100" dir="2700000" algn="tl">
                    <a:srgbClr val="000000"/>
                  </a:outerShdw>
                </a:effectLst>
                <a:latin typeface="黑体" pitchFamily="2" charset="-122"/>
                <a:ea typeface="黑体" pitchFamily="2" charset="-122"/>
              </a:rPr>
              <a:t>17×17</a:t>
            </a:r>
            <a:r>
              <a:rPr lang="el-GR" altLang="zh-CN" sz="3700" dirty="0">
                <a:solidFill>
                  <a:schemeClr val="accent2"/>
                </a:solidFill>
                <a:effectLst>
                  <a:outerShdw blurRad="38100" dist="38100" dir="2700000" algn="tl">
                    <a:srgbClr val="000000"/>
                  </a:outerShdw>
                </a:effectLst>
                <a:latin typeface="黑体" pitchFamily="2" charset="-122"/>
                <a:ea typeface="黑体" pitchFamily="2" charset="-122"/>
              </a:rPr>
              <a:t>μ</a:t>
            </a:r>
            <a:r>
              <a:rPr lang="zh-CN" altLang="en-US" sz="3700" dirty="0">
                <a:solidFill>
                  <a:schemeClr val="accent2"/>
                </a:solidFill>
                <a:effectLst>
                  <a:outerShdw blurRad="38100" dist="38100" dir="2700000" algn="tl">
                    <a:srgbClr val="000000"/>
                  </a:outerShdw>
                </a:effectLst>
                <a:latin typeface="黑体" pitchFamily="2" charset="-122"/>
                <a:ea typeface="黑体" pitchFamily="2" charset="-122"/>
              </a:rPr>
              <a:t>m</a:t>
            </a:r>
            <a:r>
              <a:rPr lang="zh-CN" altLang="en-US" sz="3700" baseline="30000" dirty="0">
                <a:solidFill>
                  <a:schemeClr val="accent2"/>
                </a:solidFill>
                <a:effectLst>
                  <a:outerShdw blurRad="38100" dist="38100" dir="2700000" algn="tl">
                    <a:srgbClr val="000000"/>
                  </a:outerShdw>
                </a:effectLst>
                <a:latin typeface="黑体" pitchFamily="2" charset="-122"/>
                <a:ea typeface="黑体" pitchFamily="2" charset="-122"/>
              </a:rPr>
              <a:t>2</a:t>
            </a:r>
            <a:r>
              <a:rPr lang="zh-CN" altLang="en-US" sz="3700" dirty="0">
                <a:solidFill>
                  <a:schemeClr val="accent2"/>
                </a:solidFill>
                <a:effectLst>
                  <a:outerShdw blurRad="38100" dist="38100" dir="2700000" algn="tl">
                    <a:srgbClr val="000000"/>
                  </a:outerShdw>
                </a:effectLst>
                <a:latin typeface="黑体" pitchFamily="2" charset="-122"/>
                <a:ea typeface="黑体" pitchFamily="2" charset="-122"/>
              </a:rPr>
              <a:t>，15×15</a:t>
            </a:r>
            <a:r>
              <a:rPr lang="el-GR" altLang="zh-CN" sz="3700" dirty="0">
                <a:solidFill>
                  <a:schemeClr val="accent2"/>
                </a:solidFill>
                <a:effectLst>
                  <a:outerShdw blurRad="38100" dist="38100" dir="2700000" algn="tl">
                    <a:srgbClr val="000000"/>
                  </a:outerShdw>
                </a:effectLst>
                <a:latin typeface="黑体" pitchFamily="2" charset="-122"/>
                <a:ea typeface="黑体" pitchFamily="2" charset="-122"/>
              </a:rPr>
              <a:t>μ</a:t>
            </a:r>
            <a:r>
              <a:rPr lang="zh-CN" altLang="en-US" sz="3700" dirty="0">
                <a:solidFill>
                  <a:schemeClr val="accent2"/>
                </a:solidFill>
                <a:effectLst>
                  <a:outerShdw blurRad="38100" dist="38100" dir="2700000" algn="tl">
                    <a:srgbClr val="000000"/>
                  </a:outerShdw>
                </a:effectLst>
                <a:latin typeface="黑体" pitchFamily="2" charset="-122"/>
                <a:ea typeface="黑体" pitchFamily="2" charset="-122"/>
              </a:rPr>
              <a:t>m</a:t>
            </a:r>
            <a:r>
              <a:rPr lang="zh-CN" altLang="en-US" sz="3700" baseline="30000" dirty="0">
                <a:solidFill>
                  <a:schemeClr val="accent2"/>
                </a:solidFill>
                <a:effectLst>
                  <a:outerShdw blurRad="38100" dist="38100" dir="2700000" algn="tl">
                    <a:srgbClr val="000000"/>
                  </a:outerShdw>
                </a:effectLst>
                <a:latin typeface="黑体" pitchFamily="2" charset="-122"/>
                <a:ea typeface="黑体" pitchFamily="2" charset="-122"/>
              </a:rPr>
              <a:t>2</a:t>
            </a:r>
          </a:p>
        </p:txBody>
      </p:sp>
      <p:sp>
        <p:nvSpPr>
          <p:cNvPr id="49157" name="Text Box 7"/>
          <p:cNvSpPr txBox="1">
            <a:spLocks noChangeArrowheads="1"/>
          </p:cNvSpPr>
          <p:nvPr/>
        </p:nvSpPr>
        <p:spPr bwMode="auto">
          <a:xfrm>
            <a:off x="6552040" y="6218958"/>
            <a:ext cx="4558009" cy="1643252"/>
          </a:xfrm>
          <a:prstGeom prst="rect">
            <a:avLst/>
          </a:prstGeom>
          <a:solidFill>
            <a:srgbClr val="CC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defRPr sz="7500" b="1">
                <a:solidFill>
                  <a:schemeClr val="tx1"/>
                </a:solidFill>
                <a:latin typeface="Arial" pitchFamily="34" charset="0"/>
                <a:ea typeface="宋体" pitchFamily="2" charset="-122"/>
              </a:defRPr>
            </a:lvl1pPr>
            <a:lvl2pPr marL="742950" indent="-285750" defTabSz="912813">
              <a:defRPr sz="7500" b="1">
                <a:solidFill>
                  <a:schemeClr val="tx1"/>
                </a:solidFill>
                <a:latin typeface="Arial" pitchFamily="34" charset="0"/>
                <a:ea typeface="宋体" pitchFamily="2" charset="-122"/>
              </a:defRPr>
            </a:lvl2pPr>
            <a:lvl3pPr marL="1143000" indent="-228600" defTabSz="912813">
              <a:defRPr sz="7500" b="1">
                <a:solidFill>
                  <a:schemeClr val="tx1"/>
                </a:solidFill>
                <a:latin typeface="Arial" pitchFamily="34" charset="0"/>
                <a:ea typeface="宋体" pitchFamily="2" charset="-122"/>
              </a:defRPr>
            </a:lvl3pPr>
            <a:lvl4pPr marL="1600200" indent="-228600" defTabSz="912813">
              <a:defRPr sz="7500" b="1">
                <a:solidFill>
                  <a:schemeClr val="tx1"/>
                </a:solidFill>
                <a:latin typeface="Arial" pitchFamily="34" charset="0"/>
                <a:ea typeface="宋体" pitchFamily="2" charset="-122"/>
              </a:defRPr>
            </a:lvl4pPr>
            <a:lvl5pPr marL="2057400" indent="-228600" defTabSz="912813">
              <a:defRPr sz="7500" b="1">
                <a:solidFill>
                  <a:schemeClr val="tx1"/>
                </a:solidFill>
                <a:latin typeface="Arial" pitchFamily="34" charset="0"/>
                <a:ea typeface="宋体" pitchFamily="2" charset="-122"/>
              </a:defRPr>
            </a:lvl5pPr>
            <a:lvl6pPr marL="25146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9pPr>
          </a:lstStyle>
          <a:p>
            <a:pPr algn="ctr" eaLnBrk="1" hangingPunct="1">
              <a:lnSpc>
                <a:spcPct val="120000"/>
              </a:lnSpc>
              <a:spcBef>
                <a:spcPct val="10000"/>
              </a:spcBef>
              <a:buFont typeface="Arial" pitchFamily="34" charset="0"/>
              <a:buNone/>
            </a:pPr>
            <a:r>
              <a:rPr lang="zh-CN" altLang="en-US" sz="4300">
                <a:solidFill>
                  <a:srgbClr val="003399"/>
                </a:solidFill>
                <a:latin typeface="华文新魏" pitchFamily="2" charset="-122"/>
              </a:rPr>
              <a:t>片上失调补偿</a:t>
            </a:r>
          </a:p>
          <a:p>
            <a:pPr algn="ctr" eaLnBrk="1" hangingPunct="1">
              <a:lnSpc>
                <a:spcPct val="120000"/>
              </a:lnSpc>
              <a:spcBef>
                <a:spcPct val="10000"/>
              </a:spcBef>
              <a:buFont typeface="Arial" pitchFamily="34" charset="0"/>
              <a:buNone/>
            </a:pPr>
            <a:r>
              <a:rPr lang="zh-CN" altLang="en-US" sz="4300">
                <a:solidFill>
                  <a:srgbClr val="003399"/>
                </a:solidFill>
                <a:latin typeface="华文新魏" pitchFamily="2" charset="-122"/>
              </a:rPr>
              <a:t>芯片级封装</a:t>
            </a:r>
          </a:p>
        </p:txBody>
      </p:sp>
      <p:sp>
        <p:nvSpPr>
          <p:cNvPr id="64520" name="Text Box 8"/>
          <p:cNvSpPr txBox="1">
            <a:spLocks noChangeArrowheads="1"/>
          </p:cNvSpPr>
          <p:nvPr/>
        </p:nvSpPr>
        <p:spPr bwMode="auto">
          <a:xfrm>
            <a:off x="18305068" y="3272217"/>
            <a:ext cx="5020002" cy="4455041"/>
          </a:xfrm>
          <a:prstGeom prst="rect">
            <a:avLst/>
          </a:prstGeom>
          <a:solidFill>
            <a:srgbClr val="000066">
              <a:alpha val="39999"/>
            </a:srgbClr>
          </a:solidFill>
          <a:ln>
            <a:noFill/>
          </a:ln>
          <a:extLst/>
        </p:spPr>
        <p:txBody>
          <a:bodyPr lIns="0" tIns="287950" rIns="0" bIns="287950">
            <a:spAutoFit/>
          </a:bodyPr>
          <a:lstStyle/>
          <a:p>
            <a:pPr algn="ctr" defTabSz="912813">
              <a:lnSpc>
                <a:spcPct val="110000"/>
              </a:lnSpc>
              <a:spcBef>
                <a:spcPct val="10000"/>
              </a:spcBef>
              <a:defRPr/>
            </a:pP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集成度4k×4k</a:t>
            </a:r>
          </a:p>
          <a:p>
            <a:pPr algn="ctr" defTabSz="912813">
              <a:lnSpc>
                <a:spcPct val="110000"/>
              </a:lnSpc>
              <a:spcBef>
                <a:spcPct val="10000"/>
              </a:spcBef>
              <a:defRPr/>
            </a:pP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12×12</a:t>
            </a:r>
            <a:r>
              <a:rPr lang="el-GR" altLang="zh-CN" sz="4300" dirty="0">
                <a:solidFill>
                  <a:schemeClr val="bg1"/>
                </a:solidFill>
                <a:effectLst>
                  <a:outerShdw blurRad="38100" dist="38100" dir="2700000" algn="tl">
                    <a:srgbClr val="000000"/>
                  </a:outerShdw>
                </a:effectLst>
                <a:latin typeface="黑体" pitchFamily="2" charset="-122"/>
                <a:ea typeface="黑体" pitchFamily="2" charset="-122"/>
              </a:rPr>
              <a:t>μ</a:t>
            </a: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m</a:t>
            </a:r>
            <a:r>
              <a:rPr lang="zh-CN" altLang="en-US" sz="4300" baseline="30000" dirty="0">
                <a:solidFill>
                  <a:schemeClr val="bg1"/>
                </a:solidFill>
                <a:effectLst>
                  <a:outerShdw blurRad="38100" dist="38100" dir="2700000" algn="tl">
                    <a:srgbClr val="000000"/>
                  </a:outerShdw>
                </a:effectLst>
                <a:latin typeface="黑体" pitchFamily="2" charset="-122"/>
                <a:ea typeface="黑体" pitchFamily="2" charset="-122"/>
              </a:rPr>
              <a:t>2</a:t>
            </a:r>
          </a:p>
          <a:p>
            <a:pPr algn="ctr" defTabSz="912813">
              <a:lnSpc>
                <a:spcPct val="110000"/>
              </a:lnSpc>
              <a:spcBef>
                <a:spcPct val="10000"/>
              </a:spcBef>
              <a:defRPr/>
            </a:pP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片上失调补偿</a:t>
            </a:r>
          </a:p>
          <a:p>
            <a:pPr algn="ctr" defTabSz="912813">
              <a:lnSpc>
                <a:spcPct val="110000"/>
              </a:lnSpc>
              <a:spcBef>
                <a:spcPct val="10000"/>
              </a:spcBef>
              <a:defRPr/>
            </a:pP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片上校正神经FPA</a:t>
            </a:r>
          </a:p>
          <a:p>
            <a:pPr algn="ctr" defTabSz="912813">
              <a:lnSpc>
                <a:spcPct val="110000"/>
              </a:lnSpc>
              <a:spcBef>
                <a:spcPct val="10000"/>
              </a:spcBef>
              <a:defRPr/>
            </a:pPr>
            <a:r>
              <a:rPr lang="zh-CN" altLang="en-US" sz="4300" dirty="0">
                <a:solidFill>
                  <a:schemeClr val="bg1"/>
                </a:solidFill>
                <a:effectLst>
                  <a:outerShdw blurRad="38100" dist="38100" dir="2700000" algn="tl">
                    <a:srgbClr val="000000"/>
                  </a:outerShdw>
                </a:effectLst>
                <a:latin typeface="黑体" pitchFamily="2" charset="-122"/>
                <a:ea typeface="黑体" pitchFamily="2" charset="-122"/>
              </a:rPr>
              <a:t>芯片级封装</a:t>
            </a:r>
          </a:p>
        </p:txBody>
      </p:sp>
      <p:sp>
        <p:nvSpPr>
          <p:cNvPr id="49159" name="AutoShape 11"/>
          <p:cNvSpPr>
            <a:spLocks noChangeArrowheads="1"/>
          </p:cNvSpPr>
          <p:nvPr/>
        </p:nvSpPr>
        <p:spPr bwMode="auto">
          <a:xfrm>
            <a:off x="7271223" y="5161561"/>
            <a:ext cx="10555976" cy="630310"/>
          </a:xfrm>
          <a:prstGeom prst="rightArrow">
            <a:avLst>
              <a:gd name="adj1" fmla="val 50000"/>
              <a:gd name="adj2" fmla="val 418781"/>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lstStyle/>
          <a:p>
            <a:pPr eaLnBrk="1" hangingPunct="1">
              <a:buFont typeface="Arial" pitchFamily="34" charset="0"/>
              <a:buNone/>
            </a:pPr>
            <a:endParaRPr lang="zh-CN" altLang="en-US" sz="5300">
              <a:latin typeface="黑体" pitchFamily="2" charset="-122"/>
              <a:ea typeface="黑体" pitchFamily="2" charset="-122"/>
            </a:endParaRPr>
          </a:p>
        </p:txBody>
      </p:sp>
      <p:sp>
        <p:nvSpPr>
          <p:cNvPr id="49160" name="Text Box 12"/>
          <p:cNvSpPr txBox="1">
            <a:spLocks noChangeArrowheads="1"/>
          </p:cNvSpPr>
          <p:nvPr/>
        </p:nvSpPr>
        <p:spPr bwMode="auto">
          <a:xfrm>
            <a:off x="12070550" y="6218958"/>
            <a:ext cx="2281386" cy="1643252"/>
          </a:xfrm>
          <a:prstGeom prst="rect">
            <a:avLst/>
          </a:prstGeom>
          <a:solidFill>
            <a:srgbClr val="CC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defRPr sz="7500" b="1">
                <a:solidFill>
                  <a:schemeClr val="tx1"/>
                </a:solidFill>
                <a:latin typeface="Arial" pitchFamily="34" charset="0"/>
                <a:ea typeface="宋体" pitchFamily="2" charset="-122"/>
              </a:defRPr>
            </a:lvl1pPr>
            <a:lvl2pPr marL="742950" indent="-285750" defTabSz="912813">
              <a:defRPr sz="7500" b="1">
                <a:solidFill>
                  <a:schemeClr val="tx1"/>
                </a:solidFill>
                <a:latin typeface="Arial" pitchFamily="34" charset="0"/>
                <a:ea typeface="宋体" pitchFamily="2" charset="-122"/>
              </a:defRPr>
            </a:lvl2pPr>
            <a:lvl3pPr marL="1143000" indent="-228600" defTabSz="912813">
              <a:defRPr sz="7500" b="1">
                <a:solidFill>
                  <a:schemeClr val="tx1"/>
                </a:solidFill>
                <a:latin typeface="Arial" pitchFamily="34" charset="0"/>
                <a:ea typeface="宋体" pitchFamily="2" charset="-122"/>
              </a:defRPr>
            </a:lvl3pPr>
            <a:lvl4pPr marL="1600200" indent="-228600" defTabSz="912813">
              <a:defRPr sz="7500" b="1">
                <a:solidFill>
                  <a:schemeClr val="tx1"/>
                </a:solidFill>
                <a:latin typeface="Arial" pitchFamily="34" charset="0"/>
                <a:ea typeface="宋体" pitchFamily="2" charset="-122"/>
              </a:defRPr>
            </a:lvl4pPr>
            <a:lvl5pPr marL="2057400" indent="-228600" defTabSz="912813">
              <a:defRPr sz="7500" b="1">
                <a:solidFill>
                  <a:schemeClr val="tx1"/>
                </a:solidFill>
                <a:latin typeface="Arial" pitchFamily="34" charset="0"/>
                <a:ea typeface="宋体" pitchFamily="2" charset="-122"/>
              </a:defRPr>
            </a:lvl5pPr>
            <a:lvl6pPr marL="25146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9pPr>
          </a:lstStyle>
          <a:p>
            <a:pPr algn="ctr" eaLnBrk="1" hangingPunct="1">
              <a:lnSpc>
                <a:spcPct val="120000"/>
              </a:lnSpc>
              <a:spcBef>
                <a:spcPct val="10000"/>
              </a:spcBef>
              <a:buFont typeface="Arial" pitchFamily="34" charset="0"/>
              <a:buNone/>
            </a:pPr>
            <a:r>
              <a:rPr lang="zh-CN" altLang="en-US" sz="4300">
                <a:solidFill>
                  <a:srgbClr val="003399"/>
                </a:solidFill>
                <a:latin typeface="华文新魏" pitchFamily="2" charset="-122"/>
              </a:rPr>
              <a:t>片上</a:t>
            </a:r>
          </a:p>
          <a:p>
            <a:pPr algn="ctr" eaLnBrk="1" hangingPunct="1">
              <a:lnSpc>
                <a:spcPct val="120000"/>
              </a:lnSpc>
              <a:spcBef>
                <a:spcPct val="10000"/>
              </a:spcBef>
              <a:buFont typeface="Arial" pitchFamily="34" charset="0"/>
              <a:buNone/>
            </a:pPr>
            <a:r>
              <a:rPr lang="zh-CN" altLang="en-US" sz="4300">
                <a:solidFill>
                  <a:srgbClr val="003399"/>
                </a:solidFill>
                <a:latin typeface="华文新魏" pitchFamily="2" charset="-122"/>
              </a:rPr>
              <a:t>校正</a:t>
            </a:r>
          </a:p>
        </p:txBody>
      </p:sp>
      <p:sp>
        <p:nvSpPr>
          <p:cNvPr id="49161" name="Text Box 13"/>
          <p:cNvSpPr txBox="1">
            <a:spLocks noChangeArrowheads="1"/>
          </p:cNvSpPr>
          <p:nvPr/>
        </p:nvSpPr>
        <p:spPr bwMode="auto">
          <a:xfrm>
            <a:off x="15187014" y="6193555"/>
            <a:ext cx="2279799" cy="1511475"/>
          </a:xfrm>
          <a:prstGeom prst="rect">
            <a:avLst/>
          </a:prstGeom>
          <a:solidFill>
            <a:srgbClr val="CC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defRPr sz="7500" b="1">
                <a:solidFill>
                  <a:schemeClr val="tx1"/>
                </a:solidFill>
                <a:latin typeface="Arial" pitchFamily="34" charset="0"/>
                <a:ea typeface="宋体" pitchFamily="2" charset="-122"/>
              </a:defRPr>
            </a:lvl1pPr>
            <a:lvl2pPr marL="742950" indent="-285750" defTabSz="912813">
              <a:defRPr sz="7500" b="1">
                <a:solidFill>
                  <a:schemeClr val="tx1"/>
                </a:solidFill>
                <a:latin typeface="Arial" pitchFamily="34" charset="0"/>
                <a:ea typeface="宋体" pitchFamily="2" charset="-122"/>
              </a:defRPr>
            </a:lvl2pPr>
            <a:lvl3pPr marL="1143000" indent="-228600" defTabSz="912813">
              <a:defRPr sz="7500" b="1">
                <a:solidFill>
                  <a:schemeClr val="tx1"/>
                </a:solidFill>
                <a:latin typeface="Arial" pitchFamily="34" charset="0"/>
                <a:ea typeface="宋体" pitchFamily="2" charset="-122"/>
              </a:defRPr>
            </a:lvl3pPr>
            <a:lvl4pPr marL="1600200" indent="-228600" defTabSz="912813">
              <a:defRPr sz="7500" b="1">
                <a:solidFill>
                  <a:schemeClr val="tx1"/>
                </a:solidFill>
                <a:latin typeface="Arial" pitchFamily="34" charset="0"/>
                <a:ea typeface="宋体" pitchFamily="2" charset="-122"/>
              </a:defRPr>
            </a:lvl4pPr>
            <a:lvl5pPr marL="2057400" indent="-228600" defTabSz="912813">
              <a:defRPr sz="7500" b="1">
                <a:solidFill>
                  <a:schemeClr val="tx1"/>
                </a:solidFill>
                <a:latin typeface="Arial" pitchFamily="34" charset="0"/>
                <a:ea typeface="宋体" pitchFamily="2" charset="-122"/>
              </a:defRPr>
            </a:lvl5pPr>
            <a:lvl6pPr marL="25146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defTabSz="912813" eaLnBrk="0" fontAlgn="base" hangingPunct="0">
              <a:spcBef>
                <a:spcPct val="0"/>
              </a:spcBef>
              <a:spcAft>
                <a:spcPct val="0"/>
              </a:spcAft>
              <a:defRPr sz="7500" b="1">
                <a:solidFill>
                  <a:schemeClr val="tx1"/>
                </a:solidFill>
                <a:latin typeface="Arial" pitchFamily="34" charset="0"/>
                <a:ea typeface="宋体" pitchFamily="2" charset="-122"/>
              </a:defRPr>
            </a:lvl9pPr>
          </a:lstStyle>
          <a:p>
            <a:pPr algn="ctr" eaLnBrk="1" hangingPunct="1">
              <a:lnSpc>
                <a:spcPct val="110000"/>
              </a:lnSpc>
              <a:spcBef>
                <a:spcPct val="10000"/>
              </a:spcBef>
              <a:buFont typeface="Arial" pitchFamily="34" charset="0"/>
              <a:buNone/>
            </a:pPr>
            <a:r>
              <a:rPr lang="zh-CN" altLang="en-US" sz="4300">
                <a:solidFill>
                  <a:srgbClr val="003399"/>
                </a:solidFill>
                <a:latin typeface="华文新魏" pitchFamily="2" charset="-122"/>
              </a:rPr>
              <a:t>神经</a:t>
            </a:r>
          </a:p>
          <a:p>
            <a:pPr algn="ctr" eaLnBrk="1" hangingPunct="1">
              <a:lnSpc>
                <a:spcPct val="110000"/>
              </a:lnSpc>
              <a:spcBef>
                <a:spcPct val="10000"/>
              </a:spcBef>
              <a:buFont typeface="Arial" pitchFamily="34" charset="0"/>
              <a:buNone/>
            </a:pPr>
            <a:r>
              <a:rPr lang="zh-CN" altLang="en-US" sz="4300">
                <a:solidFill>
                  <a:srgbClr val="003399"/>
                </a:solidFill>
                <a:latin typeface="华文新魏" pitchFamily="2" charset="-122"/>
              </a:rPr>
              <a:t>FPA</a:t>
            </a:r>
          </a:p>
        </p:txBody>
      </p:sp>
      <p:sp>
        <p:nvSpPr>
          <p:cNvPr id="64526" name="Rectangle 14"/>
          <p:cNvSpPr>
            <a:spLocks noChangeArrowheads="1"/>
          </p:cNvSpPr>
          <p:nvPr/>
        </p:nvSpPr>
        <p:spPr bwMode="auto">
          <a:xfrm>
            <a:off x="10322598" y="8098775"/>
            <a:ext cx="2887851" cy="982776"/>
          </a:xfrm>
          <a:prstGeom prst="rect">
            <a:avLst/>
          </a:prstGeom>
          <a:solidFill>
            <a:srgbClr val="FFFFCC"/>
          </a:solidFill>
          <a:ln>
            <a:noFill/>
          </a:ln>
          <a:extLst/>
        </p:spPr>
        <p:txBody>
          <a:bodyPr lIns="243797" tIns="121899" rIns="243797" bIns="121899">
            <a:spAutoFit/>
          </a:bodyPr>
          <a:lstStyle/>
          <a:p>
            <a:pPr algn="ctr">
              <a:buFont typeface="Arial" pitchFamily="34" charset="0"/>
              <a:buNone/>
              <a:defRPr/>
            </a:pPr>
            <a:r>
              <a:rPr lang="zh-CN" altLang="en-US" sz="4800">
                <a:solidFill>
                  <a:srgbClr val="003399"/>
                </a:solidFill>
                <a:latin typeface="华文新魏" pitchFamily="2" charset="-122"/>
              </a:rPr>
              <a:t>2012年</a:t>
            </a:r>
            <a:r>
              <a:rPr lang="zh-CN" altLang="en-US" sz="4800">
                <a:effectLst>
                  <a:outerShdw blurRad="38100" dist="38100" dir="2700000" algn="tl">
                    <a:srgbClr val="000000"/>
                  </a:outerShdw>
                </a:effectLst>
                <a:latin typeface="黑体" pitchFamily="2" charset="-122"/>
                <a:ea typeface="黑体" pitchFamily="2" charset="-122"/>
              </a:rPr>
              <a:t> </a:t>
            </a:r>
          </a:p>
        </p:txBody>
      </p:sp>
      <p:sp>
        <p:nvSpPr>
          <p:cNvPr id="64527" name="Text Box 15"/>
          <p:cNvSpPr txBox="1">
            <a:spLocks noChangeArrowheads="1"/>
          </p:cNvSpPr>
          <p:nvPr/>
        </p:nvSpPr>
        <p:spPr bwMode="auto">
          <a:xfrm>
            <a:off x="10868733" y="6333272"/>
            <a:ext cx="1439957" cy="902769"/>
          </a:xfrm>
          <a:prstGeom prst="rect">
            <a:avLst/>
          </a:prstGeom>
          <a:noFill/>
          <a:ln>
            <a:noFill/>
          </a:ln>
          <a:extLst/>
        </p:spPr>
        <p:txBody>
          <a:bodyPr lIns="243797" tIns="121899" rIns="243797" bIns="121899">
            <a:spAutoFit/>
          </a:bodyPr>
          <a:lstStyle>
            <a:lvl1pPr marL="342900" indent="-342900">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ctr" eaLnBrk="1" hangingPunct="1">
              <a:lnSpc>
                <a:spcPct val="50000"/>
              </a:lnSpc>
              <a:spcBef>
                <a:spcPct val="50000"/>
              </a:spcBef>
              <a:buFont typeface="Arial" pitchFamily="34" charset="0"/>
              <a:buNone/>
              <a:defRPr/>
            </a:pPr>
            <a:r>
              <a:rPr lang="zh-CN" altLang="en-US" sz="12800" baseline="-25000">
                <a:solidFill>
                  <a:srgbClr val="FF0000"/>
                </a:solidFill>
                <a:effectLst>
                  <a:outerShdw blurRad="38100" dist="38100" dir="2700000" algn="tl">
                    <a:srgbClr val="C0C0C0"/>
                  </a:outerShdw>
                </a:effectLst>
                <a:latin typeface="黑体" pitchFamily="2" charset="-122"/>
                <a:ea typeface="黑体" pitchFamily="2" charset="-122"/>
              </a:rPr>
              <a:t>+</a:t>
            </a:r>
          </a:p>
        </p:txBody>
      </p:sp>
      <p:sp>
        <p:nvSpPr>
          <p:cNvPr id="64528" name="Text Box 16"/>
          <p:cNvSpPr txBox="1">
            <a:spLocks noChangeArrowheads="1"/>
          </p:cNvSpPr>
          <p:nvPr/>
        </p:nvSpPr>
        <p:spPr bwMode="auto">
          <a:xfrm>
            <a:off x="13988375" y="6333272"/>
            <a:ext cx="1438369" cy="902769"/>
          </a:xfrm>
          <a:prstGeom prst="rect">
            <a:avLst/>
          </a:prstGeom>
          <a:noFill/>
          <a:ln>
            <a:noFill/>
          </a:ln>
          <a:extLst/>
        </p:spPr>
        <p:txBody>
          <a:bodyPr lIns="243797" tIns="121899" rIns="243797" bIns="121899">
            <a:spAutoFit/>
          </a:bodyPr>
          <a:lstStyle>
            <a:lvl1pPr marL="342900" indent="-342900">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ctr" eaLnBrk="1" hangingPunct="1">
              <a:lnSpc>
                <a:spcPct val="50000"/>
              </a:lnSpc>
              <a:spcBef>
                <a:spcPct val="50000"/>
              </a:spcBef>
              <a:buFont typeface="Arial" pitchFamily="34" charset="0"/>
              <a:buNone/>
              <a:defRPr/>
            </a:pPr>
            <a:r>
              <a:rPr lang="zh-CN" altLang="en-US" sz="12800" baseline="-25000">
                <a:solidFill>
                  <a:srgbClr val="FF0000"/>
                </a:solidFill>
                <a:effectLst>
                  <a:outerShdw blurRad="38100" dist="38100" dir="2700000" algn="tl">
                    <a:srgbClr val="C0C0C0"/>
                  </a:outerShdw>
                </a:effectLst>
                <a:latin typeface="黑体" pitchFamily="2" charset="-122"/>
                <a:ea typeface="黑体" pitchFamily="2" charset="-122"/>
              </a:rPr>
              <a:t>+</a:t>
            </a:r>
          </a:p>
        </p:txBody>
      </p:sp>
      <p:pic>
        <p:nvPicPr>
          <p:cNvPr id="4916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612" y="9432430"/>
            <a:ext cx="18236801" cy="3645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6" name="Oval 18"/>
          <p:cNvSpPr>
            <a:spLocks noChangeArrowheads="1"/>
          </p:cNvSpPr>
          <p:nvPr/>
        </p:nvSpPr>
        <p:spPr bwMode="auto">
          <a:xfrm>
            <a:off x="9979675" y="9165700"/>
            <a:ext cx="5185113" cy="2016358"/>
          </a:xfrm>
          <a:prstGeom prst="ellipse">
            <a:avLst/>
          </a:prstGeom>
          <a:noFill/>
          <a:ln w="50800">
            <a:solidFill>
              <a:srgbClr val="00FF00"/>
            </a:solidFill>
            <a:prstDash val="sysDot"/>
            <a:round/>
            <a:headEnd/>
            <a:tailEnd/>
          </a:ln>
          <a:extLst>
            <a:ext uri="{909E8E84-426E-40DD-AFC4-6F175D3DCCD1}">
              <a14:hiddenFill xmlns:a14="http://schemas.microsoft.com/office/drawing/2010/main">
                <a:solidFill>
                  <a:srgbClr val="FFFFFF"/>
                </a:solidFill>
              </a14:hiddenFill>
            </a:ext>
          </a:extLst>
        </p:spPr>
        <p:txBody>
          <a:bodyPr wrap="none" lIns="243797" tIns="121899" rIns="243797" bIns="121899" anchor="ctr"/>
          <a:lstStyle/>
          <a:p>
            <a:pPr eaLnBrk="1" hangingPunct="1">
              <a:buFont typeface="Arial" pitchFamily="34" charset="0"/>
              <a:buNone/>
            </a:pPr>
            <a:endParaRPr lang="zh-CN" altLang="en-US" sz="5300">
              <a:latin typeface="黑体" pitchFamily="2" charset="-122"/>
              <a:ea typeface="黑体" pitchFamily="2" charset="-122"/>
            </a:endParaRPr>
          </a:p>
        </p:txBody>
      </p:sp>
      <p:sp>
        <p:nvSpPr>
          <p:cNvPr id="49167" name="Oval 19"/>
          <p:cNvSpPr>
            <a:spLocks noChangeArrowheads="1"/>
          </p:cNvSpPr>
          <p:nvPr/>
        </p:nvSpPr>
        <p:spPr bwMode="auto">
          <a:xfrm>
            <a:off x="16892101" y="11685353"/>
            <a:ext cx="3935669" cy="1300314"/>
          </a:xfrm>
          <a:prstGeom prst="ellipse">
            <a:avLst/>
          </a:prstGeom>
          <a:noFill/>
          <a:ln w="50800">
            <a:solidFill>
              <a:srgbClr val="00FF00"/>
            </a:solidFill>
            <a:prstDash val="sysDot"/>
            <a:round/>
            <a:headEnd/>
            <a:tailEnd/>
          </a:ln>
          <a:extLst>
            <a:ext uri="{909E8E84-426E-40DD-AFC4-6F175D3DCCD1}">
              <a14:hiddenFill xmlns:a14="http://schemas.microsoft.com/office/drawing/2010/main">
                <a:solidFill>
                  <a:srgbClr val="FFFFFF"/>
                </a:solidFill>
              </a14:hiddenFill>
            </a:ext>
          </a:extLst>
        </p:spPr>
        <p:txBody>
          <a:bodyPr wrap="none" lIns="243797" tIns="121899" rIns="243797" bIns="121899" anchor="ctr"/>
          <a:lstStyle/>
          <a:p>
            <a:pPr eaLnBrk="1" hangingPunct="1">
              <a:buFont typeface="Arial" pitchFamily="34" charset="0"/>
              <a:buNone/>
            </a:pPr>
            <a:endParaRPr lang="zh-CN" altLang="en-US" sz="5300">
              <a:latin typeface="黑体" pitchFamily="2" charset="-122"/>
              <a:ea typeface="黑体" pitchFamily="2" charset="-122"/>
            </a:endParaRPr>
          </a:p>
        </p:txBody>
      </p:sp>
      <p:sp>
        <p:nvSpPr>
          <p:cNvPr id="49168" name="AutoShape 20"/>
          <p:cNvSpPr>
            <a:spLocks noChangeArrowheads="1"/>
          </p:cNvSpPr>
          <p:nvPr/>
        </p:nvSpPr>
        <p:spPr bwMode="auto">
          <a:xfrm>
            <a:off x="19773601" y="8441716"/>
            <a:ext cx="2497300" cy="2524417"/>
          </a:xfrm>
          <a:prstGeom prst="curvedLeftArrow">
            <a:avLst>
              <a:gd name="adj1" fmla="val 20207"/>
              <a:gd name="adj2" fmla="val 40423"/>
              <a:gd name="adj3" fmla="val 33333"/>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lstStyle/>
          <a:p>
            <a:pPr eaLnBrk="1" hangingPunct="1">
              <a:buFont typeface="Arial" pitchFamily="34" charset="0"/>
              <a:buNone/>
            </a:pPr>
            <a:endParaRPr lang="zh-CN" altLang="en-US" sz="5300">
              <a:latin typeface="黑体" pitchFamily="2" charset="-122"/>
              <a:ea typeface="黑体" pitchFamily="2" charset="-122"/>
            </a:endParaRPr>
          </a:p>
        </p:txBody>
      </p:sp>
      <p:sp>
        <p:nvSpPr>
          <p:cNvPr id="49169" name="Text Box 21"/>
          <p:cNvSpPr txBox="1">
            <a:spLocks noChangeArrowheads="1"/>
          </p:cNvSpPr>
          <p:nvPr/>
        </p:nvSpPr>
        <p:spPr bwMode="auto">
          <a:xfrm>
            <a:off x="0" y="2345009"/>
            <a:ext cx="18716257" cy="105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marL="342900" indent="-342900">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buFont typeface="Arial" pitchFamily="34" charset="0"/>
              <a:buNone/>
            </a:pPr>
            <a:r>
              <a:rPr lang="en-US" altLang="zh-CN" sz="5300">
                <a:solidFill>
                  <a:srgbClr val="FF0000"/>
                </a:solidFill>
                <a:latin typeface="方正姚体" pitchFamily="2" charset="-122"/>
                <a:ea typeface="方正姚体" pitchFamily="2" charset="-122"/>
              </a:rPr>
              <a:t>5.</a:t>
            </a:r>
            <a:r>
              <a:rPr lang="zh-CN" altLang="en-US" sz="5300">
                <a:solidFill>
                  <a:srgbClr val="FF0000"/>
                </a:solidFill>
                <a:latin typeface="方正姚体" pitchFamily="2" charset="-122"/>
                <a:ea typeface="方正姚体" pitchFamily="2" charset="-122"/>
              </a:rPr>
              <a:t>发展趋势:像元</a:t>
            </a:r>
            <a:r>
              <a:rPr lang="zh-CN" altLang="en-US" sz="5300">
                <a:solidFill>
                  <a:srgbClr val="FF0000"/>
                </a:solidFill>
                <a:latin typeface="黑体" pitchFamily="2" charset="-122"/>
                <a:ea typeface="黑体" pitchFamily="2" charset="-122"/>
              </a:rPr>
              <a:t>更小；集成度更高；体积更小；性能更高</a:t>
            </a:r>
          </a:p>
        </p:txBody>
      </p:sp>
      <p:sp>
        <p:nvSpPr>
          <p:cNvPr id="49170" name="矩形 12"/>
          <p:cNvSpPr>
            <a:spLocks noChangeArrowheads="1"/>
          </p:cNvSpPr>
          <p:nvPr/>
        </p:nvSpPr>
        <p:spPr bwMode="auto">
          <a:xfrm>
            <a:off x="0" y="1"/>
            <a:ext cx="17522379" cy="1569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dirty="0" smtClean="0">
                <a:solidFill>
                  <a:srgbClr val="002AAE"/>
                </a:solidFill>
                <a:latin typeface="黑体" pitchFamily="2" charset="-122"/>
                <a:ea typeface="黑体" pitchFamily="2" charset="-122"/>
              </a:rPr>
              <a:t>五、典型的红外传感器</a:t>
            </a:r>
            <a:endParaRPr lang="en-US" altLang="zh-CN" dirty="0">
              <a:solidFill>
                <a:srgbClr val="002AAE"/>
              </a:solidFill>
              <a:latin typeface="黑体" pitchFamily="2" charset="-122"/>
              <a:cs typeface="Times New Roman" pitchFamily="18" charset="0"/>
            </a:endParaRPr>
          </a:p>
        </p:txBody>
      </p:sp>
      <p:sp>
        <p:nvSpPr>
          <p:cNvPr id="64522" name="Rectangle 10"/>
          <p:cNvSpPr>
            <a:spLocks noChangeArrowheads="1"/>
          </p:cNvSpPr>
          <p:nvPr/>
        </p:nvSpPr>
        <p:spPr bwMode="auto">
          <a:xfrm>
            <a:off x="19537047" y="8057496"/>
            <a:ext cx="2971994" cy="985951"/>
          </a:xfrm>
          <a:prstGeom prst="rect">
            <a:avLst/>
          </a:prstGeom>
          <a:solidFill>
            <a:srgbClr val="FFFFCC"/>
          </a:solidFill>
          <a:ln>
            <a:noFill/>
          </a:ln>
          <a:extLst/>
        </p:spPr>
        <p:txBody>
          <a:bodyPr lIns="243797" tIns="121899" rIns="243797" bIns="121899">
            <a:spAutoFit/>
          </a:bodyPr>
          <a:lstStyle/>
          <a:p>
            <a:pPr algn="ctr">
              <a:buFont typeface="Arial" pitchFamily="34" charset="0"/>
              <a:buNone/>
              <a:defRPr/>
            </a:pPr>
            <a:r>
              <a:rPr lang="zh-CN" altLang="en-US" sz="4800">
                <a:solidFill>
                  <a:srgbClr val="003399"/>
                </a:solidFill>
                <a:latin typeface="华文新魏" pitchFamily="2" charset="-122"/>
              </a:rPr>
              <a:t>2015年</a:t>
            </a:r>
            <a:r>
              <a:rPr lang="zh-CN" altLang="en-US" sz="4800">
                <a:solidFill>
                  <a:schemeClr val="accent2"/>
                </a:solidFill>
                <a:effectLst>
                  <a:outerShdw blurRad="38100" dist="38100" dir="2700000" algn="tl">
                    <a:srgbClr val="000000"/>
                  </a:outerShdw>
                </a:effectLst>
                <a:latin typeface="黑体" pitchFamily="2" charset="-122"/>
                <a:ea typeface="黑体" pitchFamily="2" charset="-122"/>
              </a:rPr>
              <a:t> </a:t>
            </a:r>
          </a:p>
        </p:txBody>
      </p:sp>
      <p:sp>
        <p:nvSpPr>
          <p:cNvPr id="64521" name="Rectangle 9"/>
          <p:cNvSpPr>
            <a:spLocks noChangeArrowheads="1"/>
          </p:cNvSpPr>
          <p:nvPr/>
        </p:nvSpPr>
        <p:spPr bwMode="auto">
          <a:xfrm>
            <a:off x="1476471" y="8395672"/>
            <a:ext cx="3411760" cy="982777"/>
          </a:xfrm>
          <a:prstGeom prst="rect">
            <a:avLst/>
          </a:prstGeom>
          <a:solidFill>
            <a:srgbClr val="FFFFCC"/>
          </a:solidFill>
          <a:ln>
            <a:noFill/>
          </a:ln>
          <a:extLst/>
        </p:spPr>
        <p:txBody>
          <a:bodyPr lIns="243797" tIns="121899" rIns="243797" bIns="121899">
            <a:spAutoFit/>
          </a:bodyPr>
          <a:lstStyle/>
          <a:p>
            <a:pPr algn="ctr">
              <a:buFont typeface="Arial" pitchFamily="34" charset="0"/>
              <a:buNone/>
              <a:defRPr/>
            </a:pPr>
            <a:r>
              <a:rPr lang="zh-CN" altLang="en-US" sz="4800">
                <a:solidFill>
                  <a:srgbClr val="003399"/>
                </a:solidFill>
                <a:latin typeface="华文新魏" pitchFamily="2" charset="-122"/>
              </a:rPr>
              <a:t>2010年</a:t>
            </a:r>
            <a:r>
              <a:rPr lang="zh-CN" altLang="en-US" sz="4800">
                <a:effectLst>
                  <a:outerShdw blurRad="38100" dist="38100" dir="2700000" algn="tl">
                    <a:srgbClr val="000000"/>
                  </a:outerShdw>
                </a:effectLst>
                <a:latin typeface="黑体" pitchFamily="2" charset="-122"/>
                <a:ea typeface="黑体" pitchFamily="2" charset="-122"/>
              </a:rPr>
              <a:t> </a:t>
            </a:r>
          </a:p>
        </p:txBody>
      </p:sp>
    </p:spTree>
    <p:extLst>
      <p:ext uri="{BB962C8B-B14F-4D97-AF65-F5344CB8AC3E}">
        <p14:creationId xmlns:p14="http://schemas.microsoft.com/office/powerpoint/2010/main" val="1850963371"/>
      </p:ext>
    </p:extLst>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78340T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007" y="2443446"/>
            <a:ext cx="6094809" cy="457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4" descr="78340T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7186" y="5964928"/>
            <a:ext cx="6679047" cy="444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6"/>
          <p:cNvSpPr>
            <a:spLocks noChangeArrowheads="1"/>
          </p:cNvSpPr>
          <p:nvPr/>
        </p:nvSpPr>
        <p:spPr bwMode="auto">
          <a:xfrm>
            <a:off x="16988945" y="10893099"/>
            <a:ext cx="5951925" cy="982776"/>
          </a:xfrm>
          <a:prstGeom prst="rect">
            <a:avLst/>
          </a:prstGeom>
          <a:noFill/>
          <a:ln>
            <a:noFill/>
          </a:ln>
          <a:effectLst>
            <a:prstShdw prst="shdw17" dist="17961" dir="2700000">
              <a:srgbClr val="995C00">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a:buFont typeface="Arial" pitchFamily="34" charset="0"/>
              <a:buNone/>
            </a:pPr>
            <a:r>
              <a:rPr lang="zh-CN" altLang="en-US" sz="4800">
                <a:solidFill>
                  <a:srgbClr val="000000"/>
                </a:solidFill>
                <a:ea typeface="黑体" pitchFamily="2" charset="-122"/>
              </a:rPr>
              <a:t>牺牲层释放过程</a:t>
            </a:r>
            <a:endParaRPr lang="zh-CN" altLang="en-US" sz="12800">
              <a:latin typeface="黑体" pitchFamily="2" charset="-122"/>
              <a:ea typeface="黑体" pitchFamily="2" charset="-122"/>
            </a:endParaRPr>
          </a:p>
        </p:txBody>
      </p:sp>
      <p:pic>
        <p:nvPicPr>
          <p:cNvPr id="5018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194" y="7244602"/>
            <a:ext cx="8761984" cy="532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Rectangle 9"/>
          <p:cNvSpPr>
            <a:spLocks noChangeArrowheads="1"/>
          </p:cNvSpPr>
          <p:nvPr/>
        </p:nvSpPr>
        <p:spPr bwMode="auto">
          <a:xfrm>
            <a:off x="7753855" y="12375996"/>
            <a:ext cx="4580236" cy="1057397"/>
          </a:xfrm>
          <a:prstGeom prst="rect">
            <a:avLst/>
          </a:prstGeom>
          <a:noFill/>
          <a:ln>
            <a:noFill/>
          </a:ln>
          <a:effectLst>
            <a:prstShdw prst="shdw17" dist="17961" dir="2700000">
              <a:srgbClr val="995C00">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algn="ctr">
              <a:buFont typeface="Arial" pitchFamily="34" charset="0"/>
              <a:buNone/>
            </a:pPr>
            <a:r>
              <a:rPr lang="zh-CN" altLang="en-US" sz="5300">
                <a:solidFill>
                  <a:srgbClr val="000000"/>
                </a:solidFill>
                <a:ea typeface="黑体" pitchFamily="2" charset="-122"/>
              </a:rPr>
              <a:t>单元封装结构</a:t>
            </a:r>
            <a:endParaRPr lang="zh-CN" altLang="en-US" sz="14400">
              <a:latin typeface="黑体" pitchFamily="2" charset="-122"/>
              <a:ea typeface="黑体" pitchFamily="2" charset="-122"/>
            </a:endParaRPr>
          </a:p>
        </p:txBody>
      </p:sp>
      <p:sp>
        <p:nvSpPr>
          <p:cNvPr id="50183"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
        <p:nvSpPr>
          <p:cNvPr id="50184" name="Text Box 10"/>
          <p:cNvSpPr txBox="1">
            <a:spLocks noChangeArrowheads="1"/>
          </p:cNvSpPr>
          <p:nvPr/>
        </p:nvSpPr>
        <p:spPr bwMode="auto">
          <a:xfrm>
            <a:off x="1247856" y="3403994"/>
            <a:ext cx="4205562" cy="98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4800">
                <a:solidFill>
                  <a:srgbClr val="FF0000"/>
                </a:solidFill>
              </a:rPr>
              <a:t>像元级的封装</a:t>
            </a:r>
          </a:p>
        </p:txBody>
      </p:sp>
      <p:sp>
        <p:nvSpPr>
          <p:cNvPr id="32779" name="Text Box 11"/>
          <p:cNvSpPr txBox="1">
            <a:spLocks noChangeArrowheads="1"/>
          </p:cNvSpPr>
          <p:nvPr/>
        </p:nvSpPr>
        <p:spPr bwMode="auto">
          <a:xfrm>
            <a:off x="4126182" y="7049317"/>
            <a:ext cx="4443701" cy="676353"/>
          </a:xfrm>
          <a:prstGeom prst="rect">
            <a:avLst/>
          </a:prstGeom>
          <a:solidFill>
            <a:schemeClr val="bg1"/>
          </a:solidFill>
          <a:ln>
            <a:noFill/>
          </a:ln>
          <a:effectLst>
            <a:prstShdw prst="shdw17" dist="17961" dir="27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r>
              <a:rPr lang="zh-CN" altLang="en-US" sz="2800">
                <a:solidFill>
                  <a:srgbClr val="F010A5"/>
                </a:solidFill>
              </a:rPr>
              <a:t>对每个像元进行真空封装</a:t>
            </a:r>
          </a:p>
        </p:txBody>
      </p:sp>
    </p:spTree>
    <p:extLst>
      <p:ext uri="{BB962C8B-B14F-4D97-AF65-F5344CB8AC3E}">
        <p14:creationId xmlns:p14="http://schemas.microsoft.com/office/powerpoint/2010/main" val="427643252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79"/>
                                        </p:tgtEl>
                                        <p:attrNameLst>
                                          <p:attrName>style.visibility</p:attrName>
                                        </p:attrNameLst>
                                      </p:cBhvr>
                                      <p:to>
                                        <p:strVal val="visible"/>
                                      </p:to>
                                    </p:set>
                                    <p:anim calcmode="lin" valueType="num">
                                      <p:cBhvr additive="base">
                                        <p:cTn id="7" dur="500" fill="hold"/>
                                        <p:tgtEl>
                                          <p:spTgt spid="32779"/>
                                        </p:tgtEl>
                                        <p:attrNameLst>
                                          <p:attrName>ppt_x</p:attrName>
                                        </p:attrNameLst>
                                      </p:cBhvr>
                                      <p:tavLst>
                                        <p:tav tm="0">
                                          <p:val>
                                            <p:strVal val="#ppt_x"/>
                                          </p:val>
                                        </p:tav>
                                        <p:tav tm="100000">
                                          <p:val>
                                            <p:strVal val="#ppt_x"/>
                                          </p:val>
                                        </p:tav>
                                      </p:tavLst>
                                    </p:anim>
                                    <p:anim calcmode="lin" valueType="num">
                                      <p:cBhvr additive="base">
                                        <p:cTn id="8" dur="500" fill="hold"/>
                                        <p:tgtEl>
                                          <p:spTgt spid="32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7A923555-29F1-4877-B8DF-DBBC5B986406}" type="slidenum">
              <a:rPr lang="zh-CN" altLang="en-US" sz="3700">
                <a:solidFill>
                  <a:srgbClr val="F010A5"/>
                </a:solidFill>
              </a:rPr>
              <a:pPr algn="r"/>
              <a:t>59</a:t>
            </a:fld>
            <a:endParaRPr lang="en-US" altLang="zh-CN" sz="3700">
              <a:solidFill>
                <a:srgbClr val="F010A5"/>
              </a:solidFill>
            </a:endParaRPr>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670" y="3594517"/>
            <a:ext cx="19198888" cy="861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6"/>
          <p:cNvSpPr>
            <a:spLocks noChangeArrowheads="1"/>
          </p:cNvSpPr>
          <p:nvPr/>
        </p:nvSpPr>
        <p:spPr bwMode="auto">
          <a:xfrm>
            <a:off x="4702481" y="12658604"/>
            <a:ext cx="13180124" cy="106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p>
            <a:pPr eaLnBrk="1" hangingPunct="1"/>
            <a:r>
              <a:rPr lang="zh-CN" altLang="en-US" sz="5300"/>
              <a:t>日本NEC公司最新12μm 和17μm微桥结构</a:t>
            </a:r>
          </a:p>
        </p:txBody>
      </p:sp>
      <p:sp>
        <p:nvSpPr>
          <p:cNvPr id="51205"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
        <p:nvSpPr>
          <p:cNvPr id="51206" name="Text Box 8"/>
          <p:cNvSpPr txBox="1">
            <a:spLocks noChangeArrowheads="1"/>
          </p:cNvSpPr>
          <p:nvPr/>
        </p:nvSpPr>
        <p:spPr bwMode="auto">
          <a:xfrm>
            <a:off x="1628881" y="2057639"/>
            <a:ext cx="6439319" cy="126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6600">
                <a:solidFill>
                  <a:srgbClr val="FF0000"/>
                </a:solidFill>
              </a:rPr>
              <a:t>更小的像元结构</a:t>
            </a:r>
          </a:p>
        </p:txBody>
      </p:sp>
    </p:spTree>
    <p:extLst>
      <p:ext uri="{BB962C8B-B14F-4D97-AF65-F5344CB8AC3E}">
        <p14:creationId xmlns:p14="http://schemas.microsoft.com/office/powerpoint/2010/main" val="2704486154"/>
      </p:ext>
    </p:extLst>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搜捕波士顿爆炸案嫌犯时使用了热成像仪"/>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457" y="2057638"/>
            <a:ext cx="9212863" cy="4813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 警方通过热成像技术确定嫌犯躲在船里，图中圆圈内的白色物体便是嫌犯。热成像技术，也就是红外线辐射成像技术。根据自然界物体成像的光学理论，凡能够被光线所捕获的物体，都可生成背景物体感光成像状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9619" y="2057638"/>
            <a:ext cx="8846126" cy="497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136650717641993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619" y="7049317"/>
            <a:ext cx="9408138" cy="526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136650739054254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969" y="6858794"/>
            <a:ext cx="9022351" cy="520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6"/>
          <p:cNvSpPr>
            <a:spLocks noChangeArrowheads="1"/>
          </p:cNvSpPr>
          <p:nvPr/>
        </p:nvSpPr>
        <p:spPr bwMode="auto">
          <a:xfrm>
            <a:off x="1994554" y="12143745"/>
            <a:ext cx="19226418" cy="132343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eaLnBrk="1" hangingPunct="1"/>
            <a:r>
              <a:rPr lang="zh-CN" altLang="en-US">
                <a:latin typeface="华文宋体" pitchFamily="2" charset="-122"/>
                <a:ea typeface="华文宋体" pitchFamily="2" charset="-122"/>
              </a:rPr>
              <a:t>波士顿爆炸案</a:t>
            </a:r>
            <a:r>
              <a:rPr lang="en-US" altLang="zh-CN">
                <a:latin typeface="华文宋体" pitchFamily="2" charset="-122"/>
                <a:ea typeface="华文宋体" pitchFamily="2" charset="-122"/>
              </a:rPr>
              <a:t>:</a:t>
            </a:r>
            <a:r>
              <a:rPr lang="zh-CN" altLang="en-US">
                <a:latin typeface="华文宋体" pitchFamily="2" charset="-122"/>
                <a:ea typeface="华文宋体" pitchFamily="2" charset="-122"/>
              </a:rPr>
              <a:t>躲船露馅 活捉</a:t>
            </a:r>
            <a:r>
              <a:rPr lang="en-US" altLang="zh-CN">
                <a:latin typeface="华文宋体" pitchFamily="2" charset="-122"/>
                <a:ea typeface="华文宋体" pitchFamily="2" charset="-122"/>
              </a:rPr>
              <a:t>19</a:t>
            </a:r>
            <a:r>
              <a:rPr lang="zh-CN" altLang="en-US">
                <a:latin typeface="华文宋体" pitchFamily="2" charset="-122"/>
                <a:ea typeface="华文宋体" pitchFamily="2" charset="-122"/>
              </a:rPr>
              <a:t>岁炸弹客</a:t>
            </a:r>
          </a:p>
        </p:txBody>
      </p:sp>
      <p:sp>
        <p:nvSpPr>
          <p:cNvPr id="22535" name="矩形 8"/>
          <p:cNvSpPr>
            <a:spLocks noChangeArrowheads="1"/>
          </p:cNvSpPr>
          <p:nvPr/>
        </p:nvSpPr>
        <p:spPr bwMode="auto">
          <a:xfrm>
            <a:off x="1" y="0"/>
            <a:ext cx="13332693"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一、从人眼说起</a:t>
            </a:r>
            <a:endParaRPr lang="en-US" altLang="zh-CN" sz="8500">
              <a:solidFill>
                <a:srgbClr val="002AAE"/>
              </a:solidFill>
              <a:latin typeface="黑体" pitchFamily="2" charset="-122"/>
              <a:cs typeface="Times New Roman" pitchFamily="18" charset="0"/>
            </a:endParaRPr>
          </a:p>
        </p:txBody>
      </p:sp>
    </p:spTree>
    <p:extLst>
      <p:ext uri="{BB962C8B-B14F-4D97-AF65-F5344CB8AC3E}">
        <p14:creationId xmlns:p14="http://schemas.microsoft.com/office/powerpoint/2010/main" val="3102388955"/>
      </p:ext>
    </p:extLst>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37FBC84F-C4F8-425C-9D36-60F2577F3EFF}" type="slidenum">
              <a:rPr lang="zh-CN" altLang="en-US" sz="3700">
                <a:solidFill>
                  <a:srgbClr val="F010A5"/>
                </a:solidFill>
              </a:rPr>
              <a:pPr algn="r"/>
              <a:t>60</a:t>
            </a:fld>
            <a:endParaRPr lang="en-US" altLang="zh-CN" sz="3700">
              <a:solidFill>
                <a:srgbClr val="F010A5"/>
              </a:solidFill>
            </a:endParaRPr>
          </a:p>
        </p:txBody>
      </p:sp>
      <p:sp>
        <p:nvSpPr>
          <p:cNvPr id="52227" name="Rectangle 2"/>
          <p:cNvSpPr>
            <a:spLocks noChangeArrowheads="1"/>
          </p:cNvSpPr>
          <p:nvPr/>
        </p:nvSpPr>
        <p:spPr bwMode="auto">
          <a:xfrm>
            <a:off x="1" y="4337552"/>
            <a:ext cx="492157" cy="123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eaLnBrk="1" hangingPunct="1">
              <a:buFont typeface="Arial" pitchFamily="34" charset="0"/>
              <a:buNone/>
            </a:pPr>
            <a:endParaRPr lang="zh-CN" altLang="en-US" sz="6400">
              <a:latin typeface="黑体" pitchFamily="2" charset="-122"/>
              <a:ea typeface="黑体" pitchFamily="2" charset="-122"/>
            </a:endParaRPr>
          </a:p>
        </p:txBody>
      </p:sp>
      <p:pic>
        <p:nvPicPr>
          <p:cNvPr id="5222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818" y="2535532"/>
            <a:ext cx="17281064" cy="4674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4"/>
          <p:cNvSpPr>
            <a:spLocks noChangeArrowheads="1"/>
          </p:cNvSpPr>
          <p:nvPr/>
        </p:nvSpPr>
        <p:spPr bwMode="auto">
          <a:xfrm>
            <a:off x="1" y="4634450"/>
            <a:ext cx="492157" cy="123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eaLnBrk="1" hangingPunct="1">
              <a:buFont typeface="Arial" pitchFamily="34" charset="0"/>
              <a:buNone/>
            </a:pPr>
            <a:endParaRPr lang="zh-CN" altLang="en-US" sz="6400">
              <a:latin typeface="黑体" pitchFamily="2" charset="-122"/>
              <a:ea typeface="黑体" pitchFamily="2" charset="-122"/>
            </a:endParaRPr>
          </a:p>
        </p:txBody>
      </p:sp>
      <p:pic>
        <p:nvPicPr>
          <p:cNvPr id="52230" name="Picture 5"/>
          <p:cNvPicPr>
            <a:picLocks noChangeAspect="1" noChangeArrowheads="1"/>
          </p:cNvPicPr>
          <p:nvPr/>
        </p:nvPicPr>
        <p:blipFill>
          <a:blip r:embed="rId3">
            <a:extLst>
              <a:ext uri="{28A0092B-C50C-407E-A947-70E740481C1C}">
                <a14:useLocalDpi xmlns:a14="http://schemas.microsoft.com/office/drawing/2010/main" val="0"/>
              </a:ext>
            </a:extLst>
          </a:blip>
          <a:srcRect l="2888"/>
          <a:stretch>
            <a:fillRect/>
          </a:stretch>
        </p:blipFill>
        <p:spPr bwMode="auto">
          <a:xfrm>
            <a:off x="1874961" y="7803467"/>
            <a:ext cx="21061147" cy="496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6"/>
          <p:cNvSpPr>
            <a:spLocks noChangeArrowheads="1"/>
          </p:cNvSpPr>
          <p:nvPr/>
        </p:nvSpPr>
        <p:spPr bwMode="auto">
          <a:xfrm>
            <a:off x="9425602" y="7015975"/>
            <a:ext cx="11856222" cy="9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buFont typeface="Arial" pitchFamily="34" charset="0"/>
              <a:buNone/>
            </a:pPr>
            <a:r>
              <a:rPr lang="zh-CN" altLang="en-US" sz="4800">
                <a:solidFill>
                  <a:srgbClr val="3333CC"/>
                </a:solidFill>
                <a:latin typeface="Times New Roman" pitchFamily="18" charset="0"/>
                <a:ea typeface="黑体" pitchFamily="2" charset="-122"/>
              </a:rPr>
              <a:t>640×512/17μm 成像图</a:t>
            </a:r>
          </a:p>
        </p:txBody>
      </p:sp>
      <p:sp>
        <p:nvSpPr>
          <p:cNvPr id="52232" name="Text Box 10"/>
          <p:cNvSpPr txBox="1">
            <a:spLocks noChangeArrowheads="1"/>
          </p:cNvSpPr>
          <p:nvPr/>
        </p:nvSpPr>
        <p:spPr bwMode="auto">
          <a:xfrm>
            <a:off x="20637258" y="808131"/>
            <a:ext cx="2497300" cy="123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buFont typeface="Arial" pitchFamily="34" charset="0"/>
              <a:buNone/>
            </a:pPr>
            <a:r>
              <a:rPr lang="zh-CN" altLang="en-US" sz="6400">
                <a:solidFill>
                  <a:srgbClr val="993300"/>
                </a:solidFill>
                <a:ea typeface="黑体" pitchFamily="2" charset="-122"/>
              </a:rPr>
              <a:t>发展</a:t>
            </a:r>
            <a:endParaRPr lang="zh-CN" altLang="en-US" sz="6400">
              <a:latin typeface="黑体" pitchFamily="2" charset="-122"/>
              <a:ea typeface="黑体" pitchFamily="2" charset="-122"/>
            </a:endParaRPr>
          </a:p>
        </p:txBody>
      </p:sp>
      <p:sp>
        <p:nvSpPr>
          <p:cNvPr id="52233"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
        <p:nvSpPr>
          <p:cNvPr id="52234" name="Text Box 12"/>
          <p:cNvSpPr txBox="1">
            <a:spLocks noChangeArrowheads="1"/>
          </p:cNvSpPr>
          <p:nvPr/>
        </p:nvSpPr>
        <p:spPr bwMode="auto">
          <a:xfrm>
            <a:off x="271481" y="3424634"/>
            <a:ext cx="6267858" cy="123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6400">
                <a:solidFill>
                  <a:srgbClr val="FF0000"/>
                </a:solidFill>
              </a:rPr>
              <a:t>更加清晰的图像</a:t>
            </a:r>
          </a:p>
        </p:txBody>
      </p:sp>
    </p:spTree>
    <p:extLst>
      <p:ext uri="{BB962C8B-B14F-4D97-AF65-F5344CB8AC3E}">
        <p14:creationId xmlns:p14="http://schemas.microsoft.com/office/powerpoint/2010/main" val="638569839"/>
      </p:ext>
    </p:extLst>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785F6A66-475A-4842-98A1-00BC9DDE3B9E}" type="slidenum">
              <a:rPr lang="zh-CN" altLang="en-US" sz="3700">
                <a:solidFill>
                  <a:srgbClr val="F010A5"/>
                </a:solidFill>
              </a:rPr>
              <a:pPr algn="r"/>
              <a:t>61</a:t>
            </a:fld>
            <a:endParaRPr lang="en-US" altLang="zh-CN" sz="3700">
              <a:solidFill>
                <a:srgbClr val="F010A5"/>
              </a:solidFill>
            </a:endParaRPr>
          </a:p>
        </p:txBody>
      </p:sp>
      <p:sp>
        <p:nvSpPr>
          <p:cNvPr id="53251" name="Rectangle 2"/>
          <p:cNvSpPr>
            <a:spLocks noChangeArrowheads="1"/>
          </p:cNvSpPr>
          <p:nvPr/>
        </p:nvSpPr>
        <p:spPr bwMode="auto">
          <a:xfrm>
            <a:off x="6048770" y="12795144"/>
            <a:ext cx="11854635" cy="9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nchor="ctr">
            <a:spAutoFit/>
          </a:bodyPr>
          <a:lstStyle/>
          <a:p>
            <a:pPr algn="ctr" eaLnBrk="1" hangingPunct="1">
              <a:buFont typeface="Arial" pitchFamily="34" charset="0"/>
              <a:buNone/>
            </a:pPr>
            <a:r>
              <a:rPr lang="zh-CN" altLang="en-US" sz="4800">
                <a:solidFill>
                  <a:srgbClr val="3333CC"/>
                </a:solidFill>
                <a:latin typeface="Times New Roman" pitchFamily="18" charset="0"/>
                <a:ea typeface="黑体" pitchFamily="2" charset="-122"/>
              </a:rPr>
              <a:t>1024×768/17μm 成像图</a:t>
            </a:r>
          </a:p>
        </p:txBody>
      </p:sp>
      <p:pic>
        <p:nvPicPr>
          <p:cNvPr id="5325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6182" y="3569113"/>
            <a:ext cx="16320563" cy="921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0620" y="9327643"/>
            <a:ext cx="6323425" cy="342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 Box 8"/>
          <p:cNvSpPr txBox="1">
            <a:spLocks noChangeArrowheads="1"/>
          </p:cNvSpPr>
          <p:nvPr/>
        </p:nvSpPr>
        <p:spPr bwMode="auto">
          <a:xfrm>
            <a:off x="20637258" y="808131"/>
            <a:ext cx="2497300" cy="123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buFont typeface="Arial" pitchFamily="34" charset="0"/>
              <a:buNone/>
            </a:pPr>
            <a:r>
              <a:rPr lang="zh-CN" altLang="en-US" sz="6400">
                <a:solidFill>
                  <a:srgbClr val="993300"/>
                </a:solidFill>
                <a:ea typeface="黑体" pitchFamily="2" charset="-122"/>
              </a:rPr>
              <a:t>发展</a:t>
            </a:r>
            <a:endParaRPr lang="zh-CN" altLang="en-US" sz="6400">
              <a:latin typeface="黑体" pitchFamily="2" charset="-122"/>
              <a:ea typeface="黑体" pitchFamily="2" charset="-122"/>
            </a:endParaRPr>
          </a:p>
        </p:txBody>
      </p:sp>
      <p:sp>
        <p:nvSpPr>
          <p:cNvPr id="53255" name="矩形 12"/>
          <p:cNvSpPr>
            <a:spLocks noChangeArrowheads="1"/>
          </p:cNvSpPr>
          <p:nvPr/>
        </p:nvSpPr>
        <p:spPr bwMode="auto">
          <a:xfrm>
            <a:off x="0" y="0"/>
            <a:ext cx="17522379"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dirty="0" smtClean="0">
                <a:solidFill>
                  <a:srgbClr val="002AAE"/>
                </a:solidFill>
                <a:latin typeface="黑体" pitchFamily="2" charset="-122"/>
                <a:ea typeface="黑体" pitchFamily="2" charset="-122"/>
              </a:rPr>
              <a:t>五、典型的红外传感器</a:t>
            </a:r>
            <a:endParaRPr lang="en-US" altLang="zh-CN" sz="8500" dirty="0">
              <a:solidFill>
                <a:srgbClr val="002AAE"/>
              </a:solidFill>
              <a:latin typeface="黑体" pitchFamily="2" charset="-122"/>
              <a:cs typeface="Times New Roman" pitchFamily="18" charset="0"/>
            </a:endParaRPr>
          </a:p>
        </p:txBody>
      </p:sp>
      <p:sp>
        <p:nvSpPr>
          <p:cNvPr id="53256" name="Text Box 10"/>
          <p:cNvSpPr txBox="1">
            <a:spLocks noChangeArrowheads="1"/>
          </p:cNvSpPr>
          <p:nvPr/>
        </p:nvSpPr>
        <p:spPr bwMode="auto">
          <a:xfrm>
            <a:off x="1054169" y="2248160"/>
            <a:ext cx="5901122" cy="117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6000">
                <a:solidFill>
                  <a:srgbClr val="FF0000"/>
                </a:solidFill>
              </a:rPr>
              <a:t>更加清晰的图像</a:t>
            </a:r>
          </a:p>
        </p:txBody>
      </p:sp>
    </p:spTree>
    <p:extLst>
      <p:ext uri="{BB962C8B-B14F-4D97-AF65-F5344CB8AC3E}">
        <p14:creationId xmlns:p14="http://schemas.microsoft.com/office/powerpoint/2010/main" val="2163981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8613"/>
                                        </p:tgtEl>
                                        <p:attrNameLst>
                                          <p:attrName>style.visibility</p:attrName>
                                        </p:attrNameLst>
                                      </p:cBhvr>
                                      <p:to>
                                        <p:strVal val="visible"/>
                                      </p:to>
                                    </p:set>
                                    <p:anim calcmode="lin" valueType="num">
                                      <p:cBhvr additive="base">
                                        <p:cTn id="7" dur="500" fill="hold"/>
                                        <p:tgtEl>
                                          <p:spTgt spid="68613"/>
                                        </p:tgtEl>
                                        <p:attrNameLst>
                                          <p:attrName>ppt_x</p:attrName>
                                        </p:attrNameLst>
                                      </p:cBhvr>
                                      <p:tavLst>
                                        <p:tav tm="0">
                                          <p:val>
                                            <p:strVal val="#ppt_x"/>
                                          </p:val>
                                        </p:tav>
                                        <p:tav tm="100000">
                                          <p:val>
                                            <p:strVal val="#ppt_x"/>
                                          </p:val>
                                        </p:tav>
                                      </p:tavLst>
                                    </p:anim>
                                    <p:anim calcmode="lin" valueType="num">
                                      <p:cBhvr additive="base">
                                        <p:cTn id="8" dur="500" fill="hold"/>
                                        <p:tgtEl>
                                          <p:spTgt spid="686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D08ADAAD-D063-410B-926E-08A6C2293ED4}" type="slidenum">
              <a:rPr lang="zh-CN" altLang="en-US" sz="3700">
                <a:solidFill>
                  <a:srgbClr val="F010A5"/>
                </a:solidFill>
              </a:rPr>
              <a:pPr algn="r"/>
              <a:t>62</a:t>
            </a:fld>
            <a:endParaRPr lang="en-US" altLang="zh-CN" sz="3700">
              <a:solidFill>
                <a:srgbClr val="F010A5"/>
              </a:solidFill>
            </a:endParaRPr>
          </a:p>
        </p:txBody>
      </p:sp>
      <p:sp>
        <p:nvSpPr>
          <p:cNvPr id="54275" name="Text Box 4"/>
          <p:cNvSpPr txBox="1">
            <a:spLocks noChangeArrowheads="1"/>
          </p:cNvSpPr>
          <p:nvPr/>
        </p:nvSpPr>
        <p:spPr bwMode="auto">
          <a:xfrm>
            <a:off x="1524100" y="2430745"/>
            <a:ext cx="9141420" cy="13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spcBef>
                <a:spcPct val="20000"/>
              </a:spcBef>
              <a:buClr>
                <a:srgbClr val="FF3300"/>
              </a:buClr>
            </a:pPr>
            <a:r>
              <a:rPr lang="en-US" altLang="zh-CN" sz="6900">
                <a:solidFill>
                  <a:srgbClr val="C00000"/>
                </a:solidFill>
              </a:rPr>
              <a:t>1.</a:t>
            </a:r>
            <a:r>
              <a:rPr lang="zh-CN" altLang="en-US" sz="6900">
                <a:solidFill>
                  <a:srgbClr val="C00000"/>
                </a:solidFill>
              </a:rPr>
              <a:t>空间遥感</a:t>
            </a:r>
          </a:p>
        </p:txBody>
      </p:sp>
      <p:pic>
        <p:nvPicPr>
          <p:cNvPr id="54276" name="Picture 4" descr="FI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882" y="4361369"/>
            <a:ext cx="8571471" cy="5660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矩形 4"/>
          <p:cNvSpPr>
            <a:spLocks noChangeArrowheads="1"/>
          </p:cNvSpPr>
          <p:nvPr/>
        </p:nvSpPr>
        <p:spPr bwMode="auto">
          <a:xfrm>
            <a:off x="2781482" y="10313594"/>
            <a:ext cx="5663643" cy="12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p>
            <a:pPr eaLnBrk="1" hangingPunct="1"/>
            <a:r>
              <a:rPr lang="zh-CN" altLang="en-US" sz="6700">
                <a:solidFill>
                  <a:srgbClr val="0070C0"/>
                </a:solidFill>
              </a:rPr>
              <a:t>风云二号</a:t>
            </a:r>
            <a:r>
              <a:rPr lang="en-US" altLang="zh-CN" sz="6700">
                <a:solidFill>
                  <a:srgbClr val="0070C0"/>
                </a:solidFill>
              </a:rPr>
              <a:t>A</a:t>
            </a:r>
            <a:r>
              <a:rPr lang="zh-CN" altLang="en-US" sz="6700">
                <a:solidFill>
                  <a:srgbClr val="0070C0"/>
                </a:solidFill>
              </a:rPr>
              <a:t>星 </a:t>
            </a:r>
          </a:p>
        </p:txBody>
      </p:sp>
      <p:pic>
        <p:nvPicPr>
          <p:cNvPr id="54278" name="Picture 4" descr="ig20041017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8619" y="2057638"/>
            <a:ext cx="8569883" cy="5377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8" descr="SZ3MODIS_4_30"/>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3285066" y="8298824"/>
            <a:ext cx="9008062" cy="5406063"/>
          </a:xfrm>
        </p:spPr>
      </p:pic>
      <p:sp>
        <p:nvSpPr>
          <p:cNvPr id="54280"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F010A5"/>
                </a:solidFill>
                <a:latin typeface="黑体" pitchFamily="2" charset="-122"/>
                <a:ea typeface="黑体" pitchFamily="2" charset="-122"/>
              </a:rPr>
              <a:t>六、红外传感器的应用</a:t>
            </a:r>
            <a:endParaRPr lang="zh-CN" altLang="en-US" sz="8500" dirty="0">
              <a:solidFill>
                <a:srgbClr val="F010A5"/>
              </a:solidFill>
              <a:latin typeface="黑体" pitchFamily="2" charset="-122"/>
              <a:ea typeface="黑体" pitchFamily="2" charset="-122"/>
            </a:endParaRPr>
          </a:p>
        </p:txBody>
      </p:sp>
    </p:spTree>
    <p:extLst>
      <p:ext uri="{BB962C8B-B14F-4D97-AF65-F5344CB8AC3E}">
        <p14:creationId xmlns:p14="http://schemas.microsoft.com/office/powerpoint/2010/main" val="777217322"/>
      </p:ext>
    </p:extLst>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E8EDFFBB-8958-44C8-84EE-21FAE0969FB7}" type="slidenum">
              <a:rPr lang="zh-CN" altLang="en-US" sz="3700">
                <a:solidFill>
                  <a:srgbClr val="F010A5"/>
                </a:solidFill>
              </a:rPr>
              <a:pPr algn="r"/>
              <a:t>63</a:t>
            </a:fld>
            <a:endParaRPr lang="en-US" altLang="zh-CN" sz="3700">
              <a:solidFill>
                <a:srgbClr val="F010A5"/>
              </a:solidFill>
            </a:endParaRPr>
          </a:p>
        </p:txBody>
      </p:sp>
      <p:pic>
        <p:nvPicPr>
          <p:cNvPr id="55299" name="Picture 2" descr="a2_11_75_01300000242726126673750929408_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4495" y="3145202"/>
            <a:ext cx="12478563" cy="88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 Box 3"/>
          <p:cNvSpPr txBox="1">
            <a:spLocks noChangeArrowheads="1"/>
          </p:cNvSpPr>
          <p:nvPr/>
        </p:nvSpPr>
        <p:spPr bwMode="auto">
          <a:xfrm>
            <a:off x="952562" y="2430745"/>
            <a:ext cx="9316057" cy="13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spcBef>
                <a:spcPct val="20000"/>
              </a:spcBef>
              <a:buClr>
                <a:srgbClr val="FF3300"/>
              </a:buClr>
            </a:pPr>
            <a:r>
              <a:rPr lang="en-US" altLang="zh-CN" sz="6900">
                <a:solidFill>
                  <a:srgbClr val="C00000"/>
                </a:solidFill>
              </a:rPr>
              <a:t>2 </a:t>
            </a:r>
            <a:r>
              <a:rPr lang="zh-CN" altLang="en-US" sz="6900">
                <a:solidFill>
                  <a:srgbClr val="C00000"/>
                </a:solidFill>
              </a:rPr>
              <a:t>红外遥感卫星系统</a:t>
            </a:r>
          </a:p>
        </p:txBody>
      </p:sp>
      <p:sp>
        <p:nvSpPr>
          <p:cNvPr id="55301" name="Text Box 4"/>
          <p:cNvSpPr txBox="1">
            <a:spLocks noChangeArrowheads="1"/>
          </p:cNvSpPr>
          <p:nvPr/>
        </p:nvSpPr>
        <p:spPr bwMode="auto">
          <a:xfrm>
            <a:off x="1054169" y="3716768"/>
            <a:ext cx="8833425" cy="878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lnSpc>
                <a:spcPct val="150000"/>
              </a:lnSpc>
            </a:pPr>
            <a:r>
              <a:rPr lang="zh-CN" altLang="en-US" sz="5300">
                <a:latin typeface="Calibri" pitchFamily="34" charset="0"/>
              </a:rPr>
              <a:t>对目标国家和地区的资源状况的监视 </a:t>
            </a:r>
          </a:p>
          <a:p>
            <a:pPr eaLnBrk="1" hangingPunct="1">
              <a:lnSpc>
                <a:spcPct val="150000"/>
              </a:lnSpc>
            </a:pPr>
            <a:r>
              <a:rPr lang="zh-CN" altLang="en-US" sz="5300">
                <a:latin typeface="Calibri" pitchFamily="34" charset="0"/>
              </a:rPr>
              <a:t>监视对方军事部署和大规模的军事移动 </a:t>
            </a:r>
          </a:p>
          <a:p>
            <a:pPr eaLnBrk="1" hangingPunct="1">
              <a:lnSpc>
                <a:spcPct val="150000"/>
              </a:lnSpc>
            </a:pPr>
            <a:r>
              <a:rPr lang="zh-CN" altLang="en-US" sz="5300">
                <a:latin typeface="Calibri" pitchFamily="34" charset="0"/>
              </a:rPr>
              <a:t>可以帮助分析局部的地形、资源状况，从而帮助己方进行战术行动的方案判断 </a:t>
            </a:r>
          </a:p>
        </p:txBody>
      </p:sp>
      <p:sp>
        <p:nvSpPr>
          <p:cNvPr id="55302"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589753046"/>
      </p:ext>
    </p:extLst>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36C2EF98-6547-4960-BF2C-3B1181877685}" type="slidenum">
              <a:rPr lang="zh-CN" altLang="en-US" sz="3700">
                <a:solidFill>
                  <a:srgbClr val="F010A5"/>
                </a:solidFill>
              </a:rPr>
              <a:pPr algn="r"/>
              <a:t>64</a:t>
            </a:fld>
            <a:endParaRPr lang="en-US" altLang="zh-CN" sz="3700">
              <a:solidFill>
                <a:srgbClr val="F010A5"/>
              </a:solidFill>
            </a:endParaRPr>
          </a:p>
        </p:txBody>
      </p:sp>
      <p:sp>
        <p:nvSpPr>
          <p:cNvPr id="56323" name="Rectangle 3"/>
          <p:cNvSpPr>
            <a:spLocks noChangeArrowheads="1"/>
          </p:cNvSpPr>
          <p:nvPr/>
        </p:nvSpPr>
        <p:spPr bwMode="auto">
          <a:xfrm>
            <a:off x="9117608" y="6282466"/>
            <a:ext cx="4993012" cy="130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spcBef>
                <a:spcPct val="20000"/>
              </a:spcBef>
              <a:buClr>
                <a:srgbClr val="FF3300"/>
              </a:buClr>
              <a:buFont typeface="Wingdings" pitchFamily="2" charset="2"/>
              <a:buNone/>
            </a:pPr>
            <a:r>
              <a:rPr lang="en-US" altLang="zh-CN" sz="6900">
                <a:solidFill>
                  <a:srgbClr val="C00000"/>
                </a:solidFill>
                <a:latin typeface="宋体" pitchFamily="2" charset="-122"/>
              </a:rPr>
              <a:t>3</a:t>
            </a:r>
            <a:r>
              <a:rPr lang="zh-CN" altLang="en-US" sz="6900">
                <a:solidFill>
                  <a:srgbClr val="C00000"/>
                </a:solidFill>
                <a:latin typeface="宋体" pitchFamily="2" charset="-122"/>
              </a:rPr>
              <a:t>电力应用</a:t>
            </a:r>
          </a:p>
        </p:txBody>
      </p:sp>
      <p:sp>
        <p:nvSpPr>
          <p:cNvPr id="56324" name="Rectangle 7"/>
          <p:cNvSpPr>
            <a:spLocks noChangeArrowheads="1"/>
          </p:cNvSpPr>
          <p:nvPr/>
        </p:nvSpPr>
        <p:spPr bwMode="auto">
          <a:xfrm>
            <a:off x="2975169" y="6320570"/>
            <a:ext cx="4596112" cy="88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120000"/>
              </a:lnSpc>
              <a:buClr>
                <a:schemeClr val="accent2"/>
              </a:buClr>
              <a:buFont typeface="Wingdings" pitchFamily="2" charset="2"/>
              <a:buNone/>
            </a:pPr>
            <a:r>
              <a:rPr lang="zh-CN" altLang="en-US" sz="4800">
                <a:solidFill>
                  <a:srgbClr val="0070C0"/>
                </a:solidFill>
                <a:latin typeface="宋体" pitchFamily="2" charset="-122"/>
              </a:rPr>
              <a:t>导线端子过热   </a:t>
            </a:r>
          </a:p>
        </p:txBody>
      </p:sp>
      <p:sp>
        <p:nvSpPr>
          <p:cNvPr id="56325" name="Rectangle 10"/>
          <p:cNvSpPr>
            <a:spLocks noChangeArrowheads="1"/>
          </p:cNvSpPr>
          <p:nvPr/>
        </p:nvSpPr>
        <p:spPr bwMode="auto">
          <a:xfrm>
            <a:off x="15642657" y="6472988"/>
            <a:ext cx="3365719" cy="88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nSpc>
                <a:spcPct val="120000"/>
              </a:lnSpc>
              <a:buClr>
                <a:schemeClr val="accent2"/>
              </a:buClr>
              <a:buFont typeface="Wingdings" pitchFamily="2" charset="2"/>
              <a:buNone/>
            </a:pPr>
            <a:r>
              <a:rPr lang="zh-CN" altLang="en-US" sz="4800">
                <a:solidFill>
                  <a:srgbClr val="0070C0"/>
                </a:solidFill>
              </a:rPr>
              <a:t>熔断器过热</a:t>
            </a:r>
          </a:p>
        </p:txBody>
      </p:sp>
      <p:sp>
        <p:nvSpPr>
          <p:cNvPr id="56326" name="Rectangle 12"/>
          <p:cNvSpPr>
            <a:spLocks noChangeArrowheads="1"/>
          </p:cNvSpPr>
          <p:nvPr/>
        </p:nvSpPr>
        <p:spPr bwMode="auto">
          <a:xfrm>
            <a:off x="3165682" y="11659950"/>
            <a:ext cx="4799326" cy="88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lnSpc>
                <a:spcPct val="120000"/>
              </a:lnSpc>
              <a:buClr>
                <a:schemeClr val="accent2"/>
              </a:buClr>
              <a:buFont typeface="Wingdings" pitchFamily="2" charset="2"/>
              <a:buNone/>
            </a:pPr>
            <a:r>
              <a:rPr lang="zh-CN" altLang="en-US" sz="4800">
                <a:solidFill>
                  <a:srgbClr val="0070C0"/>
                </a:solidFill>
              </a:rPr>
              <a:t>输电线接头过热</a:t>
            </a:r>
          </a:p>
        </p:txBody>
      </p:sp>
      <p:sp>
        <p:nvSpPr>
          <p:cNvPr id="56327" name="Rectangle 14"/>
          <p:cNvSpPr>
            <a:spLocks noChangeArrowheads="1"/>
          </p:cNvSpPr>
          <p:nvPr/>
        </p:nvSpPr>
        <p:spPr bwMode="auto">
          <a:xfrm>
            <a:off x="14644054" y="11659950"/>
            <a:ext cx="5223215" cy="8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nSpc>
                <a:spcPct val="120000"/>
              </a:lnSpc>
              <a:buClr>
                <a:schemeClr val="accent2"/>
              </a:buClr>
              <a:buFont typeface="Wingdings" pitchFamily="2" charset="2"/>
              <a:buNone/>
            </a:pPr>
            <a:r>
              <a:rPr lang="zh-CN" altLang="en-US" sz="4800">
                <a:solidFill>
                  <a:srgbClr val="0070C0"/>
                </a:solidFill>
              </a:rPr>
              <a:t>输电线路热量检测</a:t>
            </a:r>
          </a:p>
        </p:txBody>
      </p:sp>
      <p:pic>
        <p:nvPicPr>
          <p:cNvPr id="56328" name="Picture 7" descr="强电线路的过热成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157" y="2057638"/>
            <a:ext cx="7293450" cy="433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5" descr="熔断器过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0632" y="2057639"/>
            <a:ext cx="7707814" cy="441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0" name="Picture 7" descr="T接头最高温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81" y="7282707"/>
            <a:ext cx="7298213" cy="430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1" name="Picture 5" descr="变电站红外热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10505" y="7392256"/>
            <a:ext cx="7512539" cy="406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2"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1628500865"/>
      </p:ext>
    </p:extLst>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5DB53C02-1A2A-461A-8C7A-D0A5F08DC5B3}" type="slidenum">
              <a:rPr lang="zh-CN" altLang="en-US" sz="3700">
                <a:solidFill>
                  <a:srgbClr val="F010A5"/>
                </a:solidFill>
              </a:rPr>
              <a:pPr algn="r"/>
              <a:t>65</a:t>
            </a:fld>
            <a:endParaRPr lang="en-US" altLang="zh-CN" sz="3700">
              <a:solidFill>
                <a:srgbClr val="F010A5"/>
              </a:solidFill>
            </a:endParaRPr>
          </a:p>
        </p:txBody>
      </p:sp>
      <p:grpSp>
        <p:nvGrpSpPr>
          <p:cNvPr id="57347" name="Group 14"/>
          <p:cNvGrpSpPr>
            <a:grpSpLocks/>
          </p:cNvGrpSpPr>
          <p:nvPr/>
        </p:nvGrpSpPr>
        <p:grpSpPr bwMode="auto">
          <a:xfrm>
            <a:off x="1714611" y="3980324"/>
            <a:ext cx="20043494" cy="8303586"/>
            <a:chOff x="260" y="890"/>
            <a:chExt cx="5344" cy="3030"/>
          </a:xfrm>
        </p:grpSpPr>
        <p:grpSp>
          <p:nvGrpSpPr>
            <p:cNvPr id="57350" name="Group 7"/>
            <p:cNvGrpSpPr>
              <a:grpSpLocks/>
            </p:cNvGrpSpPr>
            <p:nvPr/>
          </p:nvGrpSpPr>
          <p:grpSpPr bwMode="auto">
            <a:xfrm>
              <a:off x="340" y="890"/>
              <a:ext cx="2966" cy="2683"/>
              <a:chOff x="703" y="799"/>
              <a:chExt cx="3996" cy="2683"/>
            </a:xfrm>
          </p:grpSpPr>
          <p:pic>
            <p:nvPicPr>
              <p:cNvPr id="5735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799"/>
                <a:ext cx="1876" cy="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5"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 y="799"/>
                <a:ext cx="1864" cy="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6" name="Rectangle 10"/>
              <p:cNvSpPr>
                <a:spLocks noChangeArrowheads="1"/>
              </p:cNvSpPr>
              <p:nvPr/>
            </p:nvSpPr>
            <p:spPr bwMode="auto">
              <a:xfrm>
                <a:off x="2993" y="2080"/>
                <a:ext cx="135"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1" hangingPunct="1"/>
                <a:r>
                  <a:rPr lang="en-US" altLang="zh-CN" sz="2700" b="0">
                    <a:cs typeface="Arial" pitchFamily="34" charset="0"/>
                  </a:rPr>
                  <a:t>  </a:t>
                </a:r>
                <a:endParaRPr lang="en-US" altLang="zh-CN" sz="4800" b="0">
                  <a:cs typeface="Arial" pitchFamily="34" charset="0"/>
                </a:endParaRPr>
              </a:p>
            </p:txBody>
          </p:sp>
        </p:grpSp>
        <p:sp>
          <p:nvSpPr>
            <p:cNvPr id="57351" name="Rectangle 11"/>
            <p:cNvSpPr>
              <a:spLocks noChangeArrowheads="1"/>
            </p:cNvSpPr>
            <p:nvPr/>
          </p:nvSpPr>
          <p:spPr bwMode="auto">
            <a:xfrm>
              <a:off x="260" y="3589"/>
              <a:ext cx="2903"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1" hangingPunct="1"/>
              <a:r>
                <a:rPr lang="zh-CN" altLang="en-US" sz="5300">
                  <a:solidFill>
                    <a:srgbClr val="0070C0"/>
                  </a:solidFill>
                  <a:cs typeface="Arial" pitchFamily="34" charset="0"/>
                </a:rPr>
                <a:t>管道</a:t>
              </a:r>
              <a:r>
                <a:rPr lang="zh-CN" altLang="en-US" sz="5300">
                  <a:solidFill>
                    <a:srgbClr val="0070C0"/>
                  </a:solidFill>
                  <a:cs typeface="Times New Roman" pitchFamily="18" charset="0"/>
                </a:rPr>
                <a:t>沉积物检测和耐火衬底失效</a:t>
              </a:r>
              <a:endParaRPr lang="zh-CN" altLang="en-US" sz="5300">
                <a:solidFill>
                  <a:srgbClr val="0070C0"/>
                </a:solidFill>
              </a:endParaRPr>
            </a:p>
          </p:txBody>
        </p:sp>
        <p:pic>
          <p:nvPicPr>
            <p:cNvPr id="57352" name="Picture 12" descr="2005629153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 y="890"/>
              <a:ext cx="1717" cy="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13"/>
            <p:cNvSpPr>
              <a:spLocks noChangeArrowheads="1"/>
            </p:cNvSpPr>
            <p:nvPr/>
          </p:nvSpPr>
          <p:spPr bwMode="auto">
            <a:xfrm>
              <a:off x="3561" y="3557"/>
              <a:ext cx="2043"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5300">
                  <a:solidFill>
                    <a:srgbClr val="0070C0"/>
                  </a:solidFill>
                </a:rPr>
                <a:t>石油管道老化的隐形裂纹</a:t>
              </a:r>
            </a:p>
          </p:txBody>
        </p:sp>
      </p:grpSp>
      <p:sp>
        <p:nvSpPr>
          <p:cNvPr id="57348" name="Rectangle 15"/>
          <p:cNvSpPr>
            <a:spLocks noChangeArrowheads="1"/>
          </p:cNvSpPr>
          <p:nvPr/>
        </p:nvSpPr>
        <p:spPr bwMode="auto">
          <a:xfrm>
            <a:off x="2014669" y="2316432"/>
            <a:ext cx="19964112" cy="13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spcBef>
                <a:spcPct val="20000"/>
              </a:spcBef>
              <a:buClr>
                <a:srgbClr val="FF3300"/>
              </a:buClr>
              <a:buFont typeface="Wingdings" pitchFamily="2" charset="2"/>
              <a:buNone/>
            </a:pPr>
            <a:r>
              <a:rPr lang="en-US" altLang="zh-CN" sz="6900">
                <a:solidFill>
                  <a:srgbClr val="C00000"/>
                </a:solidFill>
                <a:latin typeface="宋体" pitchFamily="2" charset="-122"/>
              </a:rPr>
              <a:t>4</a:t>
            </a:r>
            <a:r>
              <a:rPr lang="zh-CN" altLang="en-US" sz="6900">
                <a:solidFill>
                  <a:srgbClr val="C00000"/>
                </a:solidFill>
                <a:latin typeface="宋体" pitchFamily="2" charset="-122"/>
              </a:rPr>
              <a:t>石油石化</a:t>
            </a:r>
          </a:p>
        </p:txBody>
      </p:sp>
      <p:sp>
        <p:nvSpPr>
          <p:cNvPr id="57349"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3769226222"/>
      </p:ext>
    </p:extLst>
  </p:cSld>
  <p:clrMapOvr>
    <a:masterClrMapping/>
  </p:clrMapOvr>
  <p:transition>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B5F46C1D-C144-4623-B9A7-EE124BA8C7D7}" type="slidenum">
              <a:rPr lang="zh-CN" altLang="en-US" sz="3700">
                <a:solidFill>
                  <a:srgbClr val="F010A5"/>
                </a:solidFill>
              </a:rPr>
              <a:pPr algn="r"/>
              <a:t>66</a:t>
            </a:fld>
            <a:endParaRPr lang="en-US" altLang="zh-CN" sz="3700">
              <a:solidFill>
                <a:srgbClr val="F010A5"/>
              </a:solidFill>
            </a:endParaRPr>
          </a:p>
        </p:txBody>
      </p:sp>
      <p:sp>
        <p:nvSpPr>
          <p:cNvPr id="58371" name="Rectangle 2"/>
          <p:cNvSpPr>
            <a:spLocks noGrp="1" noChangeArrowheads="1"/>
          </p:cNvSpPr>
          <p:nvPr>
            <p:ph type="title" idx="4294967295"/>
          </p:nvPr>
        </p:nvSpPr>
        <p:spPr>
          <a:xfrm>
            <a:off x="668382" y="2527592"/>
            <a:ext cx="15745851" cy="1066924"/>
          </a:xfrm>
        </p:spPr>
        <p:txBody>
          <a:bodyPr/>
          <a:lstStyle/>
          <a:p>
            <a:pPr eaLnBrk="1" hangingPunct="1">
              <a:lnSpc>
                <a:spcPct val="150000"/>
              </a:lnSpc>
              <a:spcBef>
                <a:spcPct val="20000"/>
              </a:spcBef>
              <a:buClr>
                <a:srgbClr val="FF3300"/>
              </a:buClr>
            </a:pPr>
            <a:r>
              <a:rPr lang="en-US" altLang="zh-CN" sz="6900">
                <a:solidFill>
                  <a:srgbClr val="C00000"/>
                </a:solidFill>
                <a:latin typeface="宋体" pitchFamily="2" charset="-122"/>
              </a:rPr>
              <a:t>5</a:t>
            </a:r>
            <a:r>
              <a:rPr lang="zh-CN" altLang="en-US" sz="6900">
                <a:solidFill>
                  <a:srgbClr val="C00000"/>
                </a:solidFill>
                <a:latin typeface="宋体" pitchFamily="2" charset="-122"/>
              </a:rPr>
              <a:t>用热像仪监控机械工业产品的质量</a:t>
            </a:r>
          </a:p>
        </p:txBody>
      </p:sp>
      <p:pic>
        <p:nvPicPr>
          <p:cNvPr id="58372" name="Picture 7" descr="红外热像仪（高压设备与温度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500" y="4361368"/>
            <a:ext cx="8061850" cy="76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9" descr="红外热像仪（齿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2657" y="4361368"/>
            <a:ext cx="7682412" cy="76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0" descr="热像仪的使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857" y="4361369"/>
            <a:ext cx="6145613" cy="7717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1163683792"/>
      </p:ext>
    </p:extLst>
  </p:cSld>
  <p:clrMapOvr>
    <a:masterClrMapping/>
  </p:clrMapOvr>
  <p:transition advTm="147500">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7A8FA040-857F-4132-A65E-47495E0C5211}" type="slidenum">
              <a:rPr lang="zh-CN" altLang="en-US" sz="3700">
                <a:solidFill>
                  <a:srgbClr val="F010A5"/>
                </a:solidFill>
              </a:rPr>
              <a:pPr algn="r"/>
              <a:t>67</a:t>
            </a:fld>
            <a:endParaRPr lang="en-US" altLang="zh-CN" sz="3700">
              <a:solidFill>
                <a:srgbClr val="F010A5"/>
              </a:solidFill>
            </a:endParaRPr>
          </a:p>
        </p:txBody>
      </p:sp>
      <p:pic>
        <p:nvPicPr>
          <p:cNvPr id="59395" name="Picture 5" descr="笔式红外测温仪（综元公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014" y="3980324"/>
            <a:ext cx="6145613" cy="489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 Box 6"/>
          <p:cNvSpPr txBox="1">
            <a:spLocks noChangeArrowheads="1"/>
          </p:cNvSpPr>
          <p:nvPr/>
        </p:nvSpPr>
        <p:spPr bwMode="auto">
          <a:xfrm>
            <a:off x="1247857" y="2375175"/>
            <a:ext cx="8952496" cy="13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spcBef>
                <a:spcPct val="20000"/>
              </a:spcBef>
              <a:buClr>
                <a:srgbClr val="FF3300"/>
              </a:buClr>
            </a:pPr>
            <a:r>
              <a:rPr lang="en-US" altLang="zh-CN" sz="6900">
                <a:solidFill>
                  <a:srgbClr val="C00000"/>
                </a:solidFill>
              </a:rPr>
              <a:t>6</a:t>
            </a:r>
            <a:r>
              <a:rPr lang="zh-CN" altLang="en-US" sz="6900">
                <a:solidFill>
                  <a:srgbClr val="C00000"/>
                </a:solidFill>
              </a:rPr>
              <a:t>集成</a:t>
            </a:r>
            <a:r>
              <a:rPr lang="en-US" altLang="zh-CN" sz="6900">
                <a:solidFill>
                  <a:srgbClr val="C00000"/>
                </a:solidFill>
              </a:rPr>
              <a:t>IC </a:t>
            </a:r>
            <a:r>
              <a:rPr lang="zh-CN" altLang="en-US" sz="6900">
                <a:solidFill>
                  <a:srgbClr val="C00000"/>
                </a:solidFill>
              </a:rPr>
              <a:t>温度测量</a:t>
            </a:r>
          </a:p>
        </p:txBody>
      </p:sp>
      <p:pic>
        <p:nvPicPr>
          <p:cNvPr id="59397" name="Picture 7" descr="强电线路的过热红外成像和人眼观察对比"/>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39" y="3785039"/>
            <a:ext cx="14204288" cy="659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矩形 9"/>
          <p:cNvSpPr>
            <a:spLocks noChangeArrowheads="1"/>
          </p:cNvSpPr>
          <p:nvPr/>
        </p:nvSpPr>
        <p:spPr bwMode="auto">
          <a:xfrm>
            <a:off x="9438304" y="10572388"/>
            <a:ext cx="13332693" cy="105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algn="ctr" eaLnBrk="1" hangingPunct="1">
              <a:buFont typeface="Wingdings" pitchFamily="2" charset="2"/>
              <a:buNone/>
            </a:pPr>
            <a:r>
              <a:rPr lang="zh-CN" altLang="en-US" sz="5300">
                <a:solidFill>
                  <a:srgbClr val="0070C0"/>
                </a:solidFill>
              </a:rPr>
              <a:t>强电线路的过热红外成像和人眼观察对比</a:t>
            </a:r>
          </a:p>
        </p:txBody>
      </p:sp>
      <p:pic>
        <p:nvPicPr>
          <p:cNvPr id="59399" name="Picture 1033" descr="红外热像仪（线路板）"/>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014" y="8972002"/>
            <a:ext cx="6336126" cy="358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0"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3345282691"/>
      </p:ext>
    </p:extLst>
  </p:cSld>
  <p:clrMapOvr>
    <a:masterClrMapping/>
  </p:clrMapOvr>
  <p:transition advTm="147500">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0BED297F-F337-4802-8916-214333281E8B}" type="slidenum">
              <a:rPr lang="zh-CN" altLang="en-US" sz="3700">
                <a:solidFill>
                  <a:srgbClr val="F010A5"/>
                </a:solidFill>
              </a:rPr>
              <a:pPr algn="r"/>
              <a:t>68</a:t>
            </a:fld>
            <a:endParaRPr lang="en-US" altLang="zh-CN" sz="3700">
              <a:solidFill>
                <a:srgbClr val="F010A5"/>
              </a:solidFill>
            </a:endParaRPr>
          </a:p>
        </p:txBody>
      </p:sp>
      <p:sp>
        <p:nvSpPr>
          <p:cNvPr id="60419" name="Rectangle 2"/>
          <p:cNvSpPr>
            <a:spLocks noChangeArrowheads="1"/>
          </p:cNvSpPr>
          <p:nvPr/>
        </p:nvSpPr>
        <p:spPr bwMode="auto">
          <a:xfrm>
            <a:off x="2014669" y="2316432"/>
            <a:ext cx="19964112" cy="13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spcBef>
                <a:spcPct val="20000"/>
              </a:spcBef>
              <a:buClr>
                <a:srgbClr val="FF3300"/>
              </a:buClr>
              <a:buFont typeface="Wingdings" pitchFamily="2" charset="2"/>
              <a:buNone/>
            </a:pPr>
            <a:r>
              <a:rPr lang="en-US" altLang="zh-CN" sz="6900">
                <a:solidFill>
                  <a:srgbClr val="C00000"/>
                </a:solidFill>
              </a:rPr>
              <a:t>6</a:t>
            </a:r>
            <a:r>
              <a:rPr lang="zh-CN" altLang="en-US" sz="6900">
                <a:solidFill>
                  <a:srgbClr val="C00000"/>
                </a:solidFill>
              </a:rPr>
              <a:t>医疗应用</a:t>
            </a:r>
          </a:p>
        </p:txBody>
      </p:sp>
      <p:pic>
        <p:nvPicPr>
          <p:cNvPr id="60420" name="Picture 17" descr="Safe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911" y="6668273"/>
            <a:ext cx="8257126" cy="442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Rectangle 18"/>
          <p:cNvSpPr>
            <a:spLocks noChangeArrowheads="1"/>
          </p:cNvSpPr>
          <p:nvPr/>
        </p:nvSpPr>
        <p:spPr bwMode="auto">
          <a:xfrm>
            <a:off x="4189686" y="11286845"/>
            <a:ext cx="17142942" cy="121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lnSpc>
                <a:spcPct val="120000"/>
              </a:lnSpc>
              <a:spcBef>
                <a:spcPct val="20000"/>
              </a:spcBef>
              <a:buClr>
                <a:srgbClr val="FF3300"/>
              </a:buClr>
              <a:buFont typeface="Wingdings" pitchFamily="2" charset="2"/>
              <a:buNone/>
            </a:pPr>
            <a:r>
              <a:rPr lang="zh-CN" altLang="en-US" sz="5300">
                <a:solidFill>
                  <a:srgbClr val="002060"/>
                </a:solidFill>
              </a:rPr>
              <a:t>热像仪判断皮肤肿瘤、血液循环、受伤组织恢复</a:t>
            </a:r>
          </a:p>
        </p:txBody>
      </p:sp>
      <p:pic>
        <p:nvPicPr>
          <p:cNvPr id="6042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6432" y="2248160"/>
            <a:ext cx="8396834" cy="440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21" descr="Medical_V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1669" y="6858794"/>
            <a:ext cx="8396835" cy="407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12" descr="A广州飒特电力红外技术有限公司医用红外热像仪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794" y="2633968"/>
            <a:ext cx="4951736" cy="336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5"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4061212505"/>
      </p:ext>
    </p:extLst>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358C72A6-1496-40BA-B241-2D79DF16F648}" type="slidenum">
              <a:rPr lang="zh-CN" altLang="en-US" sz="3700">
                <a:solidFill>
                  <a:srgbClr val="F010A5"/>
                </a:solidFill>
              </a:rPr>
              <a:pPr algn="r"/>
              <a:t>69</a:t>
            </a:fld>
            <a:endParaRPr lang="en-US" altLang="zh-CN" sz="3700">
              <a:solidFill>
                <a:srgbClr val="F010A5"/>
              </a:solidFill>
            </a:endParaRPr>
          </a:p>
        </p:txBody>
      </p:sp>
      <p:grpSp>
        <p:nvGrpSpPr>
          <p:cNvPr id="61443" name="Group 13"/>
          <p:cNvGrpSpPr>
            <a:grpSpLocks/>
          </p:cNvGrpSpPr>
          <p:nvPr/>
        </p:nvGrpSpPr>
        <p:grpSpPr bwMode="auto">
          <a:xfrm>
            <a:off x="1824157" y="3785038"/>
            <a:ext cx="19486244" cy="9602312"/>
            <a:chOff x="431" y="894"/>
            <a:chExt cx="4604" cy="2268"/>
          </a:xfrm>
        </p:grpSpPr>
        <p:pic>
          <p:nvPicPr>
            <p:cNvPr id="614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 y="2164"/>
              <a:ext cx="807" cy="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894"/>
              <a:ext cx="2567" cy="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8" name="Rectangle 5"/>
            <p:cNvSpPr>
              <a:spLocks noChangeArrowheads="1"/>
            </p:cNvSpPr>
            <p:nvPr/>
          </p:nvSpPr>
          <p:spPr bwMode="auto">
            <a:xfrm>
              <a:off x="431" y="2500"/>
              <a:ext cx="2523"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buFont typeface="Arial" pitchFamily="34" charset="0"/>
                <a:buNone/>
              </a:pPr>
              <a:r>
                <a:rPr lang="zh-CN" altLang="en-US" sz="4800">
                  <a:solidFill>
                    <a:srgbClr val="FF0000"/>
                  </a:solidFill>
                </a:rPr>
                <a:t>红外热像仪已经广泛用于机场，码头，车站的过热人群监测，其检测精度可达</a:t>
              </a:r>
              <a:r>
                <a:rPr lang="en-US" altLang="zh-CN" sz="4800">
                  <a:solidFill>
                    <a:srgbClr val="FF0000"/>
                  </a:solidFill>
                </a:rPr>
                <a:t>0.1℃</a:t>
              </a:r>
              <a:r>
                <a:rPr lang="zh-CN" altLang="en-US" sz="4800">
                  <a:solidFill>
                    <a:srgbClr val="FF0000"/>
                  </a:solidFill>
                </a:rPr>
                <a:t>以下，在大规模发生疫情时发挥明显巨大的作用。</a:t>
              </a:r>
            </a:p>
          </p:txBody>
        </p:sp>
        <p:pic>
          <p:nvPicPr>
            <p:cNvPr id="6144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 y="894"/>
              <a:ext cx="1975" cy="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9" y="2017"/>
              <a:ext cx="1185"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44" name="Rectangle 11"/>
          <p:cNvSpPr>
            <a:spLocks noChangeArrowheads="1"/>
          </p:cNvSpPr>
          <p:nvPr/>
        </p:nvSpPr>
        <p:spPr bwMode="auto">
          <a:xfrm>
            <a:off x="2014670" y="2316432"/>
            <a:ext cx="5185113" cy="13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buClr>
                <a:srgbClr val="FF3300"/>
              </a:buClr>
              <a:buFont typeface="Wingdings" pitchFamily="2" charset="2"/>
              <a:buNone/>
            </a:pPr>
            <a:r>
              <a:rPr lang="en-US" altLang="zh-CN" sz="6900">
                <a:solidFill>
                  <a:srgbClr val="3333CC"/>
                </a:solidFill>
                <a:latin typeface="黑体" pitchFamily="2" charset="-122"/>
                <a:ea typeface="黑体" pitchFamily="2" charset="-122"/>
              </a:rPr>
              <a:t>8</a:t>
            </a:r>
            <a:r>
              <a:rPr lang="zh-CN" altLang="en-US" sz="6900">
                <a:solidFill>
                  <a:srgbClr val="3333CC"/>
                </a:solidFill>
                <a:latin typeface="黑体" pitchFamily="2" charset="-122"/>
                <a:ea typeface="黑体" pitchFamily="2" charset="-122"/>
              </a:rPr>
              <a:t>检验检疫</a:t>
            </a:r>
          </a:p>
        </p:txBody>
      </p:sp>
      <p:sp>
        <p:nvSpPr>
          <p:cNvPr id="61445"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641526219"/>
      </p:ext>
    </p:extLst>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7E704601-C512-4014-B22A-3EFD832B9215}" type="slidenum">
              <a:rPr lang="zh-CN" altLang="en-US" sz="3700">
                <a:solidFill>
                  <a:srgbClr val="F010A5"/>
                </a:solidFill>
              </a:rPr>
              <a:pPr algn="r"/>
              <a:t>7</a:t>
            </a:fld>
            <a:endParaRPr lang="en-US" altLang="zh-CN" sz="3700">
              <a:solidFill>
                <a:srgbClr val="F010A5"/>
              </a:solidFill>
            </a:endParaRPr>
          </a:p>
        </p:txBody>
      </p:sp>
      <p:sp>
        <p:nvSpPr>
          <p:cNvPr id="23556" name="Rectangle 5"/>
          <p:cNvSpPr>
            <a:spLocks noChangeArrowheads="1"/>
          </p:cNvSpPr>
          <p:nvPr/>
        </p:nvSpPr>
        <p:spPr bwMode="auto">
          <a:xfrm>
            <a:off x="477870" y="4259757"/>
            <a:ext cx="492157" cy="170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eaLnBrk="1" hangingPunct="1"/>
            <a:endParaRPr lang="zh-CN" altLang="en-US" sz="9600"/>
          </a:p>
        </p:txBody>
      </p:sp>
      <p:sp>
        <p:nvSpPr>
          <p:cNvPr id="23558" name="矩形 4"/>
          <p:cNvSpPr>
            <a:spLocks noChangeArrowheads="1"/>
          </p:cNvSpPr>
          <p:nvPr/>
        </p:nvSpPr>
        <p:spPr bwMode="auto">
          <a:xfrm>
            <a:off x="17132" y="3815155"/>
            <a:ext cx="23042476" cy="942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marL="816342" indent="-816342" algn="just">
              <a:lnSpc>
                <a:spcPct val="120000"/>
              </a:lnSpc>
              <a:spcBef>
                <a:spcPct val="20000"/>
              </a:spcBef>
              <a:buClr>
                <a:srgbClr val="FF0000"/>
              </a:buClr>
              <a:buSzPct val="80000"/>
              <a:buFont typeface="Wingdings" pitchFamily="2" charset="2"/>
              <a:buChar char="p"/>
            </a:pPr>
            <a:r>
              <a:rPr lang="zh-CN" altLang="en-US" sz="7200" dirty="0">
                <a:latin typeface="Times New Roman" pitchFamily="18" charset="0"/>
                <a:ea typeface="楷体_GB2312" pitchFamily="49" charset="-122"/>
                <a:cs typeface="Times New Roman" pitchFamily="18" charset="0"/>
              </a:rPr>
              <a:t>它是一种人眼看不见的光线。但实际上它和其它任何光线一样，也是一种客观存在的物质。任何物体，只要它的温度高于绝对零度，就有红外线向周围空间辐射。红外线是位于</a:t>
            </a:r>
            <a:r>
              <a:rPr lang="zh-CN" altLang="en-US" sz="7200" dirty="0">
                <a:solidFill>
                  <a:srgbClr val="FF0000"/>
                </a:solidFill>
                <a:latin typeface="Times New Roman" pitchFamily="18" charset="0"/>
                <a:ea typeface="楷体_GB2312" pitchFamily="49" charset="-122"/>
                <a:cs typeface="Times New Roman" pitchFamily="18" charset="0"/>
              </a:rPr>
              <a:t>可见光中红光以外的光线</a:t>
            </a:r>
            <a:r>
              <a:rPr lang="zh-CN" altLang="en-US" sz="7200" dirty="0">
                <a:latin typeface="Times New Roman" pitchFamily="18" charset="0"/>
                <a:ea typeface="楷体_GB2312" pitchFamily="49" charset="-122"/>
                <a:cs typeface="Times New Roman" pitchFamily="18" charset="0"/>
              </a:rPr>
              <a:t>，故称为红外线。它的</a:t>
            </a:r>
            <a:r>
              <a:rPr lang="zh-CN" altLang="en-US" sz="7200" dirty="0">
                <a:solidFill>
                  <a:srgbClr val="FF0000"/>
                </a:solidFill>
                <a:latin typeface="Times New Roman" pitchFamily="18" charset="0"/>
                <a:ea typeface="楷体_GB2312" pitchFamily="49" charset="-122"/>
                <a:cs typeface="Times New Roman" pitchFamily="18" charset="0"/>
              </a:rPr>
              <a:t>波长范围</a:t>
            </a:r>
            <a:r>
              <a:rPr lang="zh-CN" altLang="en-US" sz="7200" dirty="0">
                <a:latin typeface="Times New Roman" pitchFamily="18" charset="0"/>
                <a:ea typeface="楷体_GB2312" pitchFamily="49" charset="-122"/>
                <a:cs typeface="Times New Roman" pitchFamily="18" charset="0"/>
              </a:rPr>
              <a:t>大致在</a:t>
            </a:r>
            <a:r>
              <a:rPr lang="en-US" altLang="zh-CN" sz="7200" dirty="0">
                <a:solidFill>
                  <a:srgbClr val="FF0000"/>
                </a:solidFill>
                <a:latin typeface="Times New Roman" pitchFamily="18" charset="0"/>
                <a:ea typeface="楷体_GB2312" pitchFamily="49" charset="-122"/>
                <a:cs typeface="Times New Roman" pitchFamily="18" charset="0"/>
              </a:rPr>
              <a:t>0.76μm(</a:t>
            </a:r>
            <a:r>
              <a:rPr lang="zh-CN" altLang="en-US" sz="7200" dirty="0">
                <a:solidFill>
                  <a:srgbClr val="FF0000"/>
                </a:solidFill>
                <a:latin typeface="Times New Roman" pitchFamily="18" charset="0"/>
                <a:ea typeface="楷体_GB2312" pitchFamily="49" charset="-122"/>
                <a:cs typeface="Times New Roman" pitchFamily="18" charset="0"/>
              </a:rPr>
              <a:t>或</a:t>
            </a:r>
            <a:r>
              <a:rPr lang="en-US" altLang="zh-CN" sz="7200" dirty="0">
                <a:solidFill>
                  <a:srgbClr val="FF0000"/>
                </a:solidFill>
                <a:latin typeface="Times New Roman" pitchFamily="18" charset="0"/>
                <a:ea typeface="楷体_GB2312" pitchFamily="49" charset="-122"/>
                <a:cs typeface="Times New Roman" pitchFamily="18" charset="0"/>
              </a:rPr>
              <a:t>0.77μm)</a:t>
            </a:r>
            <a:r>
              <a:rPr lang="zh-CN" altLang="en-US" sz="7200" dirty="0">
                <a:solidFill>
                  <a:srgbClr val="FF0000"/>
                </a:solidFill>
                <a:latin typeface="Times New Roman" pitchFamily="18" charset="0"/>
                <a:ea typeface="楷体_GB2312" pitchFamily="49" charset="-122"/>
                <a:cs typeface="Times New Roman" pitchFamily="18" charset="0"/>
              </a:rPr>
              <a:t>到</a:t>
            </a:r>
            <a:r>
              <a:rPr lang="en-US" altLang="zh-CN" sz="7200" dirty="0">
                <a:solidFill>
                  <a:srgbClr val="FF0000"/>
                </a:solidFill>
                <a:latin typeface="Times New Roman" pitchFamily="18" charset="0"/>
                <a:ea typeface="楷体_GB2312" pitchFamily="49" charset="-122"/>
                <a:cs typeface="Times New Roman" pitchFamily="18" charset="0"/>
              </a:rPr>
              <a:t>1000μm</a:t>
            </a:r>
            <a:r>
              <a:rPr lang="zh-CN" altLang="en-US" sz="7200" dirty="0">
                <a:latin typeface="Times New Roman" pitchFamily="18" charset="0"/>
                <a:ea typeface="楷体_GB2312" pitchFamily="49" charset="-122"/>
                <a:cs typeface="Times New Roman" pitchFamily="18" charset="0"/>
              </a:rPr>
              <a:t>的频谱范围之内。相对应的频率大致在</a:t>
            </a:r>
            <a:r>
              <a:rPr lang="en-US" altLang="zh-CN" sz="7200" dirty="0">
                <a:latin typeface="Times New Roman" pitchFamily="18" charset="0"/>
                <a:ea typeface="楷体_GB2312" pitchFamily="49" charset="-122"/>
                <a:cs typeface="Times New Roman" pitchFamily="18" charset="0"/>
              </a:rPr>
              <a:t>4×10</a:t>
            </a:r>
            <a:r>
              <a:rPr lang="en-US" altLang="zh-CN" sz="7200" baseline="20000" dirty="0">
                <a:latin typeface="Times New Roman" pitchFamily="18" charset="0"/>
                <a:ea typeface="楷体_GB2312" pitchFamily="49" charset="-122"/>
                <a:cs typeface="Times New Roman" pitchFamily="18" charset="0"/>
              </a:rPr>
              <a:t>14</a:t>
            </a:r>
            <a:r>
              <a:rPr lang="en-US" altLang="zh-CN" sz="8000" baseline="20000" dirty="0">
                <a:latin typeface="Times New Roman" pitchFamily="18" charset="0"/>
                <a:ea typeface="楷体_GB2312" pitchFamily="49" charset="-122"/>
                <a:cs typeface="Times New Roman" pitchFamily="18" charset="0"/>
              </a:rPr>
              <a:t>~</a:t>
            </a:r>
            <a:r>
              <a:rPr lang="en-US" altLang="zh-CN" sz="7200" dirty="0">
                <a:latin typeface="Times New Roman" pitchFamily="18" charset="0"/>
                <a:ea typeface="楷体_GB2312" pitchFamily="49" charset="-122"/>
                <a:cs typeface="Times New Roman" pitchFamily="18" charset="0"/>
              </a:rPr>
              <a:t>3×10</a:t>
            </a:r>
            <a:r>
              <a:rPr lang="en-US" altLang="zh-CN" sz="7200" baseline="20000" dirty="0">
                <a:latin typeface="Times New Roman" pitchFamily="18" charset="0"/>
                <a:ea typeface="楷体_GB2312" pitchFamily="49" charset="-122"/>
                <a:cs typeface="Times New Roman" pitchFamily="18" charset="0"/>
              </a:rPr>
              <a:t>11</a:t>
            </a:r>
            <a:r>
              <a:rPr lang="en-US" altLang="zh-CN" sz="7200" dirty="0">
                <a:latin typeface="Times New Roman" pitchFamily="18" charset="0"/>
                <a:ea typeface="楷体_GB2312" pitchFamily="49" charset="-122"/>
                <a:cs typeface="Times New Roman" pitchFamily="18" charset="0"/>
              </a:rPr>
              <a:t>Hz</a:t>
            </a:r>
            <a:r>
              <a:rPr lang="zh-CN" altLang="en-US" sz="7200" dirty="0">
                <a:latin typeface="Times New Roman" pitchFamily="18" charset="0"/>
                <a:ea typeface="楷体_GB2312" pitchFamily="49" charset="-122"/>
                <a:cs typeface="Times New Roman" pitchFamily="18" charset="0"/>
              </a:rPr>
              <a:t>之间。</a:t>
            </a:r>
            <a:endParaRPr lang="en-US" altLang="zh-CN" sz="7200" dirty="0">
              <a:latin typeface="Times New Roman" pitchFamily="18" charset="0"/>
              <a:ea typeface="楷体_GB2312" pitchFamily="49" charset="-122"/>
              <a:cs typeface="Times New Roman" pitchFamily="18" charset="0"/>
            </a:endParaRPr>
          </a:p>
        </p:txBody>
      </p:sp>
      <p:sp>
        <p:nvSpPr>
          <p:cNvPr id="23559" name="矩形 8"/>
          <p:cNvSpPr>
            <a:spLocks noChangeArrowheads="1"/>
          </p:cNvSpPr>
          <p:nvPr/>
        </p:nvSpPr>
        <p:spPr bwMode="auto">
          <a:xfrm>
            <a:off x="1" y="0"/>
            <a:ext cx="13332693"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一、从人眼说起</a:t>
            </a:r>
            <a:endParaRPr lang="en-US" altLang="zh-CN" sz="8500">
              <a:solidFill>
                <a:srgbClr val="002AAE"/>
              </a:solidFill>
              <a:latin typeface="黑体" pitchFamily="2" charset="-122"/>
              <a:cs typeface="Times New Roman" pitchFamily="18" charset="0"/>
            </a:endParaRPr>
          </a:p>
        </p:txBody>
      </p:sp>
      <p:sp>
        <p:nvSpPr>
          <p:cNvPr id="23560" name="矩形 7"/>
          <p:cNvSpPr>
            <a:spLocks noChangeArrowheads="1"/>
          </p:cNvSpPr>
          <p:nvPr/>
        </p:nvSpPr>
        <p:spPr bwMode="auto">
          <a:xfrm>
            <a:off x="442033" y="2149216"/>
            <a:ext cx="9353756" cy="1569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p>
            <a:pPr eaLnBrk="1" hangingPunct="1"/>
            <a:r>
              <a:rPr lang="zh-CN" altLang="en-US">
                <a:solidFill>
                  <a:srgbClr val="0070C0"/>
                </a:solidFill>
                <a:latin typeface="Times New Roman" pitchFamily="18" charset="0"/>
              </a:rPr>
              <a:t>什么是红外线呢？</a:t>
            </a:r>
            <a:endParaRPr lang="zh-CN" altLang="en-US"/>
          </a:p>
        </p:txBody>
      </p:sp>
    </p:spTree>
    <p:extLst>
      <p:ext uri="{BB962C8B-B14F-4D97-AF65-F5344CB8AC3E}">
        <p14:creationId xmlns:p14="http://schemas.microsoft.com/office/powerpoint/2010/main" val="192170253"/>
      </p:ext>
    </p:extLst>
  </p:cSld>
  <p:clrMapOvr>
    <a:masterClrMapping/>
  </p:clrMapOvr>
  <p:transition>
    <p:blinds/>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15182394-A468-4D11-AA9A-1D688B5CF7D8}" type="slidenum">
              <a:rPr lang="zh-CN" altLang="en-US" sz="3700">
                <a:solidFill>
                  <a:srgbClr val="F010A5"/>
                </a:solidFill>
              </a:rPr>
              <a:pPr algn="r"/>
              <a:t>70</a:t>
            </a:fld>
            <a:endParaRPr lang="en-US" altLang="zh-CN" sz="3700">
              <a:solidFill>
                <a:srgbClr val="F010A5"/>
              </a:solidFill>
            </a:endParaRPr>
          </a:p>
        </p:txBody>
      </p:sp>
      <p:sp>
        <p:nvSpPr>
          <p:cNvPr id="62467" name="灯片编号占位符 3"/>
          <p:cNvSpPr txBox="1">
            <a:spLocks noGrp="1" noChangeArrowheads="1"/>
          </p:cNvSpPr>
          <p:nvPr/>
        </p:nvSpPr>
        <p:spPr bwMode="auto">
          <a:xfrm>
            <a:off x="17471576" y="12493484"/>
            <a:ext cx="5688383"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eaLnBrk="1" hangingPunct="1">
              <a:buFont typeface="Arial" pitchFamily="34" charset="0"/>
              <a:buNone/>
            </a:pPr>
            <a:fld id="{B66794D8-9E8A-4533-AD1B-52A1C383D06B}" type="slidenum">
              <a:rPr lang="zh-CN" altLang="en-US" sz="3700" b="0"/>
              <a:pPr algn="r" eaLnBrk="1" hangingPunct="1">
                <a:buFont typeface="Arial" pitchFamily="34" charset="0"/>
                <a:buNone/>
              </a:pPr>
              <a:t>70</a:t>
            </a:fld>
            <a:endParaRPr lang="en-US" altLang="zh-CN" sz="3700" b="0"/>
          </a:p>
        </p:txBody>
      </p:sp>
      <p:grpSp>
        <p:nvGrpSpPr>
          <p:cNvPr id="62468" name="Group 4"/>
          <p:cNvGrpSpPr>
            <a:grpSpLocks/>
          </p:cNvGrpSpPr>
          <p:nvPr/>
        </p:nvGrpSpPr>
        <p:grpSpPr bwMode="auto">
          <a:xfrm>
            <a:off x="1824157" y="3831082"/>
            <a:ext cx="19964112" cy="9246670"/>
            <a:chOff x="0" y="0"/>
            <a:chExt cx="5265" cy="3319"/>
          </a:xfrm>
        </p:grpSpPr>
        <p:pic>
          <p:nvPicPr>
            <p:cNvPr id="6247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21"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7" descr="11629540303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7" y="46"/>
              <a:ext cx="1908" cy="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Picture 8" descr="11629540073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 y="1588"/>
              <a:ext cx="3130"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Rectangle 9"/>
            <p:cNvSpPr>
              <a:spLocks noChangeArrowheads="1"/>
            </p:cNvSpPr>
            <p:nvPr/>
          </p:nvSpPr>
          <p:spPr bwMode="auto">
            <a:xfrm>
              <a:off x="1769" y="3175"/>
              <a:ext cx="231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r>
                <a:rPr lang="zh-CN" altLang="en-US" sz="4800">
                  <a:solidFill>
                    <a:srgbClr val="FF0000"/>
                  </a:solidFill>
                </a:rPr>
                <a:t>有效提高夜间行驶安全性</a:t>
              </a:r>
            </a:p>
          </p:txBody>
        </p:sp>
      </p:grpSp>
      <p:sp>
        <p:nvSpPr>
          <p:cNvPr id="62469" name="Rectangle 10"/>
          <p:cNvSpPr>
            <a:spLocks noChangeArrowheads="1"/>
          </p:cNvSpPr>
          <p:nvPr/>
        </p:nvSpPr>
        <p:spPr bwMode="auto">
          <a:xfrm>
            <a:off x="2014669" y="2316432"/>
            <a:ext cx="5950338" cy="13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buClr>
                <a:srgbClr val="FF3300"/>
              </a:buClr>
              <a:buFont typeface="Wingdings" pitchFamily="2" charset="2"/>
              <a:buNone/>
            </a:pPr>
            <a:r>
              <a:rPr lang="en-US" altLang="zh-CN" sz="6900">
                <a:solidFill>
                  <a:srgbClr val="3333CC"/>
                </a:solidFill>
                <a:latin typeface="黑体" pitchFamily="2" charset="-122"/>
                <a:ea typeface="黑体" pitchFamily="2" charset="-122"/>
              </a:rPr>
              <a:t>9</a:t>
            </a:r>
            <a:r>
              <a:rPr lang="zh-CN" altLang="en-US" sz="6900">
                <a:solidFill>
                  <a:srgbClr val="3333CC"/>
                </a:solidFill>
                <a:latin typeface="黑体" pitchFamily="2" charset="-122"/>
                <a:ea typeface="黑体" pitchFamily="2" charset="-122"/>
              </a:rPr>
              <a:t>安全驾驶</a:t>
            </a:r>
          </a:p>
        </p:txBody>
      </p:sp>
      <p:sp>
        <p:nvSpPr>
          <p:cNvPr id="62470"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1739072144"/>
      </p:ext>
    </p:extLst>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ED4D9B62-9685-4324-93B3-B28AA4CDA23B}" type="slidenum">
              <a:rPr lang="zh-CN" altLang="en-US" sz="3700">
                <a:solidFill>
                  <a:srgbClr val="F010A5"/>
                </a:solidFill>
              </a:rPr>
              <a:pPr algn="r"/>
              <a:t>71</a:t>
            </a:fld>
            <a:endParaRPr lang="en-US" altLang="zh-CN" sz="3700">
              <a:solidFill>
                <a:srgbClr val="F010A5"/>
              </a:solidFill>
            </a:endParaRPr>
          </a:p>
        </p:txBody>
      </p:sp>
      <p:grpSp>
        <p:nvGrpSpPr>
          <p:cNvPr id="63491" name="Group 12"/>
          <p:cNvGrpSpPr>
            <a:grpSpLocks/>
          </p:cNvGrpSpPr>
          <p:nvPr/>
        </p:nvGrpSpPr>
        <p:grpSpPr bwMode="auto">
          <a:xfrm>
            <a:off x="2400457" y="3315084"/>
            <a:ext cx="19486244" cy="9114893"/>
            <a:chOff x="204" y="754"/>
            <a:chExt cx="5491" cy="3419"/>
          </a:xfrm>
        </p:grpSpPr>
        <p:sp>
          <p:nvSpPr>
            <p:cNvPr id="63494" name="Rectangle 39"/>
            <p:cNvSpPr>
              <a:spLocks noChangeArrowheads="1"/>
            </p:cNvSpPr>
            <p:nvPr/>
          </p:nvSpPr>
          <p:spPr bwMode="auto">
            <a:xfrm>
              <a:off x="385" y="3765"/>
              <a:ext cx="508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912813" indent="-912813" algn="ctr">
                <a:spcBef>
                  <a:spcPct val="20000"/>
                </a:spcBef>
              </a:pPr>
              <a:r>
                <a:rPr lang="zh-CN" altLang="en-US" sz="5300">
                  <a:solidFill>
                    <a:srgbClr val="002060"/>
                  </a:solidFill>
                </a:rPr>
                <a:t>红外具有其较强的烟雾穿透能力而广泛应用于消防领域</a:t>
              </a:r>
            </a:p>
          </p:txBody>
        </p:sp>
        <p:grpSp>
          <p:nvGrpSpPr>
            <p:cNvPr id="63495" name="Group 8"/>
            <p:cNvGrpSpPr>
              <a:grpSpLocks/>
            </p:cNvGrpSpPr>
            <p:nvPr/>
          </p:nvGrpSpPr>
          <p:grpSpPr bwMode="auto">
            <a:xfrm>
              <a:off x="204" y="754"/>
              <a:ext cx="5491" cy="3038"/>
              <a:chOff x="204" y="754"/>
              <a:chExt cx="5491" cy="3038"/>
            </a:xfrm>
          </p:grpSpPr>
          <p:pic>
            <p:nvPicPr>
              <p:cNvPr id="6349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754"/>
                <a:ext cx="4037" cy="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10" descr="20056281403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 y="2387"/>
                <a:ext cx="1361"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11" descr="2005711424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 y="813"/>
                <a:ext cx="1406" cy="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3492" name="Rectangle 13"/>
          <p:cNvSpPr>
            <a:spLocks noChangeArrowheads="1"/>
          </p:cNvSpPr>
          <p:nvPr/>
        </p:nvSpPr>
        <p:spPr bwMode="auto">
          <a:xfrm>
            <a:off x="2014669" y="2057638"/>
            <a:ext cx="5759825" cy="13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spcBef>
                <a:spcPct val="20000"/>
              </a:spcBef>
              <a:buClr>
                <a:srgbClr val="FF3300"/>
              </a:buClr>
              <a:buFont typeface="Wingdings" pitchFamily="2" charset="2"/>
              <a:buNone/>
            </a:pPr>
            <a:r>
              <a:rPr lang="en-US" altLang="zh-CN" sz="6900">
                <a:solidFill>
                  <a:srgbClr val="C00000"/>
                </a:solidFill>
              </a:rPr>
              <a:t>10</a:t>
            </a:r>
            <a:r>
              <a:rPr lang="zh-CN" altLang="en-US" sz="6900">
                <a:solidFill>
                  <a:srgbClr val="C00000"/>
                </a:solidFill>
              </a:rPr>
              <a:t>消防应用</a:t>
            </a:r>
          </a:p>
        </p:txBody>
      </p:sp>
      <p:sp>
        <p:nvSpPr>
          <p:cNvPr id="63493"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153343321"/>
      </p:ext>
    </p:extLst>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3B4EE1FC-770F-43AE-BEC6-6E9F3EF4D26C}" type="slidenum">
              <a:rPr lang="zh-CN" altLang="en-US" sz="3700">
                <a:solidFill>
                  <a:srgbClr val="F010A5"/>
                </a:solidFill>
              </a:rPr>
              <a:pPr algn="r"/>
              <a:t>72</a:t>
            </a:fld>
            <a:endParaRPr lang="en-US" altLang="zh-CN" sz="3700">
              <a:solidFill>
                <a:srgbClr val="F010A5"/>
              </a:solidFill>
            </a:endParaRPr>
          </a:p>
        </p:txBody>
      </p:sp>
      <p:pic>
        <p:nvPicPr>
          <p:cNvPr id="64515" name="Picture 4" descr="renoir_cam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856" y="4745588"/>
            <a:ext cx="21434234" cy="727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2"/>
          <p:cNvSpPr txBox="1">
            <a:spLocks noRot="1" noChangeArrowheads="1"/>
          </p:cNvSpPr>
          <p:nvPr/>
        </p:nvSpPr>
        <p:spPr bwMode="auto">
          <a:xfrm>
            <a:off x="762050" y="2446622"/>
            <a:ext cx="10276557" cy="112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spcBef>
                <a:spcPct val="20000"/>
              </a:spcBef>
              <a:buClr>
                <a:srgbClr val="FF3300"/>
              </a:buClr>
            </a:pPr>
            <a:r>
              <a:rPr lang="en-US" altLang="zh-CN" sz="6900">
                <a:solidFill>
                  <a:srgbClr val="C00000"/>
                </a:solidFill>
              </a:rPr>
              <a:t>11</a:t>
            </a:r>
            <a:r>
              <a:rPr lang="zh-CN" altLang="en-US" sz="6900">
                <a:solidFill>
                  <a:srgbClr val="C00000"/>
                </a:solidFill>
              </a:rPr>
              <a:t>红外分析</a:t>
            </a:r>
            <a:r>
              <a:rPr lang="en-US" altLang="zh-CN" sz="6900">
                <a:solidFill>
                  <a:srgbClr val="C00000"/>
                </a:solidFill>
              </a:rPr>
              <a:t>—</a:t>
            </a:r>
            <a:r>
              <a:rPr lang="zh-CN" altLang="en-US" sz="6900">
                <a:solidFill>
                  <a:srgbClr val="C00000"/>
                </a:solidFill>
              </a:rPr>
              <a:t>古画辨认</a:t>
            </a:r>
          </a:p>
        </p:txBody>
      </p:sp>
      <p:sp>
        <p:nvSpPr>
          <p:cNvPr id="64517"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423471670"/>
      </p:ext>
    </p:extLst>
  </p:cSld>
  <p:clrMapOvr>
    <a:masterClrMapping/>
  </p:clrMapOvr>
  <p:transition>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A038C941-8F44-485C-862D-5CE4C4888ED2}" type="slidenum">
              <a:rPr lang="zh-CN" altLang="en-US" sz="3700">
                <a:solidFill>
                  <a:srgbClr val="F010A5"/>
                </a:solidFill>
              </a:rPr>
              <a:pPr algn="r"/>
              <a:t>73</a:t>
            </a:fld>
            <a:endParaRPr lang="en-US" altLang="zh-CN" sz="3700">
              <a:solidFill>
                <a:srgbClr val="F010A5"/>
              </a:solidFill>
            </a:endParaRPr>
          </a:p>
        </p:txBody>
      </p:sp>
      <p:sp>
        <p:nvSpPr>
          <p:cNvPr id="65539" name="Rectangle 2"/>
          <p:cNvSpPr>
            <a:spLocks noGrp="1" noRot="1" noChangeArrowheads="1"/>
          </p:cNvSpPr>
          <p:nvPr>
            <p:ph type="title" idx="4294967295"/>
          </p:nvPr>
        </p:nvSpPr>
        <p:spPr>
          <a:xfrm>
            <a:off x="762050" y="1859178"/>
            <a:ext cx="6094810" cy="1239981"/>
          </a:xfrm>
        </p:spPr>
        <p:txBody>
          <a:bodyPr/>
          <a:lstStyle/>
          <a:p>
            <a:pPr eaLnBrk="1" hangingPunct="1">
              <a:lnSpc>
                <a:spcPct val="150000"/>
              </a:lnSpc>
              <a:spcBef>
                <a:spcPct val="20000"/>
              </a:spcBef>
              <a:buClr>
                <a:srgbClr val="FF3300"/>
              </a:buClr>
            </a:pPr>
            <a:r>
              <a:rPr lang="en-US" altLang="zh-CN" sz="6900">
                <a:solidFill>
                  <a:srgbClr val="FF0000"/>
                </a:solidFill>
                <a:latin typeface="黑体" pitchFamily="2" charset="-122"/>
                <a:ea typeface="黑体" pitchFamily="2" charset="-122"/>
              </a:rPr>
              <a:t>12</a:t>
            </a:r>
            <a:r>
              <a:rPr lang="zh-CN" altLang="en-US" sz="6900">
                <a:solidFill>
                  <a:srgbClr val="FF0000"/>
                </a:solidFill>
                <a:latin typeface="黑体" pitchFamily="2" charset="-122"/>
                <a:ea typeface="黑体" pitchFamily="2" charset="-122"/>
              </a:rPr>
              <a:t>军事应用</a:t>
            </a:r>
          </a:p>
        </p:txBody>
      </p:sp>
      <p:pic>
        <p:nvPicPr>
          <p:cNvPr id="65540" name="Picture 4" descr="camouflage_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882" y="3484967"/>
            <a:ext cx="11732389" cy="38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矩形 6"/>
          <p:cNvSpPr>
            <a:spLocks noChangeArrowheads="1"/>
          </p:cNvSpPr>
          <p:nvPr/>
        </p:nvSpPr>
        <p:spPr bwMode="auto">
          <a:xfrm>
            <a:off x="5878896" y="7133464"/>
            <a:ext cx="3929318" cy="12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p>
            <a:pPr eaLnBrk="1" hangingPunct="1"/>
            <a:r>
              <a:rPr lang="zh-CN" altLang="en-US" sz="6700">
                <a:solidFill>
                  <a:srgbClr val="993300"/>
                </a:solidFill>
              </a:rPr>
              <a:t>目标识别</a:t>
            </a:r>
          </a:p>
        </p:txBody>
      </p:sp>
      <p:sp>
        <p:nvSpPr>
          <p:cNvPr id="65542" name="矩形 8"/>
          <p:cNvSpPr>
            <a:spLocks noChangeArrowheads="1"/>
          </p:cNvSpPr>
          <p:nvPr/>
        </p:nvSpPr>
        <p:spPr bwMode="auto">
          <a:xfrm>
            <a:off x="16218957" y="6279290"/>
            <a:ext cx="3929319" cy="1276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p>
            <a:pPr eaLnBrk="1" hangingPunct="1"/>
            <a:r>
              <a:rPr lang="zh-CN" altLang="en-US" sz="6700">
                <a:solidFill>
                  <a:srgbClr val="993300"/>
                </a:solidFill>
              </a:rPr>
              <a:t>红外制导</a:t>
            </a:r>
          </a:p>
        </p:txBody>
      </p:sp>
      <p:pic>
        <p:nvPicPr>
          <p:cNvPr id="65543" name="Picture 4" descr="junshicp04092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6021" y="2713352"/>
            <a:ext cx="8063438" cy="359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2" descr="c:\DOCUME~1\ADMINI~1\APPLIC~1\360se6\USERDA~1\Temp\U_791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2016" y="8395672"/>
            <a:ext cx="5532797" cy="314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矩形 12"/>
          <p:cNvSpPr>
            <a:spLocks noChangeArrowheads="1"/>
          </p:cNvSpPr>
          <p:nvPr/>
        </p:nvSpPr>
        <p:spPr bwMode="auto">
          <a:xfrm>
            <a:off x="5764588" y="11537699"/>
            <a:ext cx="4788212" cy="1276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p>
            <a:pPr eaLnBrk="1" hangingPunct="1"/>
            <a:r>
              <a:rPr lang="zh-CN" altLang="en-US" sz="6700">
                <a:solidFill>
                  <a:srgbClr val="993300"/>
                </a:solidFill>
              </a:rPr>
              <a:t>夜视作战仪</a:t>
            </a:r>
          </a:p>
        </p:txBody>
      </p:sp>
      <p:pic>
        <p:nvPicPr>
          <p:cNvPr id="65546" name="Picture 4" descr="441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8912" y="8009865"/>
            <a:ext cx="6855272" cy="365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7" name="矩形 14"/>
          <p:cNvSpPr>
            <a:spLocks noChangeArrowheads="1"/>
          </p:cNvSpPr>
          <p:nvPr/>
        </p:nvSpPr>
        <p:spPr bwMode="auto">
          <a:xfrm>
            <a:off x="16592044" y="11393219"/>
            <a:ext cx="3929318" cy="127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spAutoFit/>
          </a:bodyPr>
          <a:lstStyle/>
          <a:p>
            <a:pPr eaLnBrk="1" hangingPunct="1"/>
            <a:r>
              <a:rPr lang="zh-CN" altLang="en-US" sz="6700">
                <a:solidFill>
                  <a:srgbClr val="993300"/>
                </a:solidFill>
              </a:rPr>
              <a:t>光电对抗</a:t>
            </a:r>
          </a:p>
        </p:txBody>
      </p:sp>
      <p:pic>
        <p:nvPicPr>
          <p:cNvPr id="65548" name="Picture 7" descr="A美国红外武器瞄准器"/>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583" y="8395672"/>
            <a:ext cx="5853493" cy="3145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2293640213"/>
      </p:ext>
    </p:extLst>
  </p:cSld>
  <p:clrMapOvr>
    <a:masterClrMapping/>
  </p:clrMapOvr>
  <p:transition>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2AF5355D-3D8B-44EE-80B3-C518EB3A9C85}" type="slidenum">
              <a:rPr lang="zh-CN" altLang="en-US" sz="3700">
                <a:solidFill>
                  <a:srgbClr val="F010A5"/>
                </a:solidFill>
              </a:rPr>
              <a:pPr algn="r"/>
              <a:t>74</a:t>
            </a:fld>
            <a:endParaRPr lang="en-US" altLang="zh-CN" sz="3700">
              <a:solidFill>
                <a:srgbClr val="F010A5"/>
              </a:solidFill>
            </a:endParaRPr>
          </a:p>
        </p:txBody>
      </p:sp>
      <p:pic>
        <p:nvPicPr>
          <p:cNvPr id="16" name="Picture 6" descr="petro_external_20furnace_20surfa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661" y="2227521"/>
            <a:ext cx="6459958" cy="4059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descr="SPLi_irImage3_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5768" y="2379939"/>
            <a:ext cx="6928301" cy="376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9"/>
          <p:cNvSpPr txBox="1">
            <a:spLocks noChangeArrowheads="1"/>
          </p:cNvSpPr>
          <p:nvPr/>
        </p:nvSpPr>
        <p:spPr bwMode="auto">
          <a:xfrm>
            <a:off x="15050480" y="6164977"/>
            <a:ext cx="6737789" cy="105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5300">
                <a:solidFill>
                  <a:srgbClr val="002060"/>
                </a:solidFill>
                <a:latin typeface="Verdana" pitchFamily="34" charset="0"/>
              </a:rPr>
              <a:t>总线节点发热检测  </a:t>
            </a:r>
          </a:p>
        </p:txBody>
      </p:sp>
      <p:sp>
        <p:nvSpPr>
          <p:cNvPr id="26" name="Text Box 10"/>
          <p:cNvSpPr txBox="1">
            <a:spLocks noChangeArrowheads="1"/>
          </p:cNvSpPr>
          <p:nvPr/>
        </p:nvSpPr>
        <p:spPr bwMode="auto">
          <a:xfrm>
            <a:off x="4003936" y="6304694"/>
            <a:ext cx="6458371" cy="105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5300">
                <a:solidFill>
                  <a:srgbClr val="002060"/>
                </a:solidFill>
                <a:latin typeface="Verdana" pitchFamily="34" charset="0"/>
              </a:rPr>
              <a:t>耐火材料设备检测  </a:t>
            </a:r>
          </a:p>
        </p:txBody>
      </p:sp>
      <p:pic>
        <p:nvPicPr>
          <p:cNvPr id="27" name="Picture 12" descr="SPLi_ir_PCboard_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662" y="7435124"/>
            <a:ext cx="7115638" cy="402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13"/>
          <p:cNvSpPr txBox="1">
            <a:spLocks noChangeArrowheads="1"/>
          </p:cNvSpPr>
          <p:nvPr/>
        </p:nvSpPr>
        <p:spPr bwMode="auto">
          <a:xfrm>
            <a:off x="3237124" y="11456727"/>
            <a:ext cx="8571470" cy="105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5300">
                <a:solidFill>
                  <a:srgbClr val="002060"/>
                </a:solidFill>
                <a:latin typeface="Verdana" pitchFamily="34" charset="0"/>
              </a:rPr>
              <a:t>电脑主板发热量分布   </a:t>
            </a:r>
          </a:p>
        </p:txBody>
      </p:sp>
      <p:pic>
        <p:nvPicPr>
          <p:cNvPr id="29" name="Picture 15" descr="asphalt_pave2_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3917" y="7435124"/>
            <a:ext cx="4626276" cy="389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7" descr="asphalt_pave1_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42181" y="7435124"/>
            <a:ext cx="4461166" cy="390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8"/>
          <p:cNvSpPr txBox="1">
            <a:spLocks noChangeArrowheads="1"/>
          </p:cNvSpPr>
          <p:nvPr/>
        </p:nvSpPr>
        <p:spPr bwMode="auto">
          <a:xfrm>
            <a:off x="14475768" y="11436088"/>
            <a:ext cx="6856860" cy="105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5300">
                <a:solidFill>
                  <a:srgbClr val="002060"/>
                </a:solidFill>
                <a:latin typeface="Verdana" pitchFamily="34" charset="0"/>
              </a:rPr>
              <a:t>沥青铺路温度分布 </a:t>
            </a:r>
          </a:p>
        </p:txBody>
      </p:sp>
      <p:sp>
        <p:nvSpPr>
          <p:cNvPr id="66572" name="Rectangle 7"/>
          <p:cNvSpPr txBox="1">
            <a:spLocks noChangeArrowheads="1"/>
          </p:cNvSpPr>
          <p:nvPr/>
        </p:nvSpPr>
        <p:spPr bwMode="auto">
          <a:xfrm>
            <a:off x="863656" y="2443446"/>
            <a:ext cx="1905124" cy="480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243797" tIns="121899" rIns="243797" bIns="121899" anchor="ct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en-US" altLang="zh-CN" sz="6900">
                <a:solidFill>
                  <a:srgbClr val="C00000"/>
                </a:solidFill>
              </a:rPr>
              <a:t>13</a:t>
            </a:r>
            <a:r>
              <a:rPr lang="zh-CN" altLang="en-US" sz="6900">
                <a:solidFill>
                  <a:srgbClr val="C00000"/>
                </a:solidFill>
              </a:rPr>
              <a:t>其它应用</a:t>
            </a:r>
          </a:p>
        </p:txBody>
      </p:sp>
      <p:sp>
        <p:nvSpPr>
          <p:cNvPr id="66573" name="Text Box 2"/>
          <p:cNvSpPr txBox="1">
            <a:spLocks noChangeArrowheads="1"/>
          </p:cNvSpPr>
          <p:nvPr/>
        </p:nvSpPr>
        <p:spPr bwMode="auto">
          <a:xfrm>
            <a:off x="741411" y="211163"/>
            <a:ext cx="12408708" cy="15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eaLnBrk="1" hangingPunct="1"/>
            <a:r>
              <a:rPr lang="zh-CN" altLang="en-US" sz="8500" dirty="0" smtClean="0">
                <a:solidFill>
                  <a:srgbClr val="002AAE"/>
                </a:solidFill>
                <a:latin typeface="黑体" pitchFamily="2" charset="-122"/>
                <a:ea typeface="黑体" pitchFamily="2" charset="-122"/>
              </a:rPr>
              <a:t>六、红外传感器的应用</a:t>
            </a:r>
            <a:endParaRPr lang="zh-CN" altLang="en-US" sz="8500" dirty="0">
              <a:solidFill>
                <a:srgbClr val="002AAE"/>
              </a:solidFill>
              <a:latin typeface="黑体" pitchFamily="2" charset="-122"/>
              <a:ea typeface="黑体" pitchFamily="2" charset="-122"/>
            </a:endParaRPr>
          </a:p>
        </p:txBody>
      </p:sp>
    </p:spTree>
    <p:extLst>
      <p:ext uri="{BB962C8B-B14F-4D97-AF65-F5344CB8AC3E}">
        <p14:creationId xmlns:p14="http://schemas.microsoft.com/office/powerpoint/2010/main" val="188851951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ox(in)">
                                      <p:cBhvr>
                                        <p:cTn id="10" dur="500"/>
                                        <p:tgtEl>
                                          <p:spTgt spid="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ox(in)">
                                      <p:cBhvr>
                                        <p:cTn id="15" dur="500"/>
                                        <p:tgtEl>
                                          <p:spTgt spid="17"/>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ox(in)">
                                      <p:cBhvr>
                                        <p:cTn id="18" dur="500"/>
                                        <p:tgtEl>
                                          <p:spTgt spid="2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ox(in)">
                                      <p:cBhvr>
                                        <p:cTn id="23" dur="500"/>
                                        <p:tgtEl>
                                          <p:spTgt spid="27"/>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ox(in)">
                                      <p:cBhvr>
                                        <p:cTn id="26" dur="500"/>
                                        <p:tgtEl>
                                          <p:spTgt spid="2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ox(in)">
                                      <p:cBhvr>
                                        <p:cTn id="31" dur="500"/>
                                        <p:tgtEl>
                                          <p:spTgt spid="29"/>
                                        </p:tgtEl>
                                      </p:cBhvr>
                                    </p:animEffect>
                                  </p:childTnLst>
                                </p:cTn>
                              </p:par>
                              <p:par>
                                <p:cTn id="32" presetID="4" presetClass="entr" presetSubtype="16"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ox(in)">
                                      <p:cBhvr>
                                        <p:cTn id="34" dur="500"/>
                                        <p:tgtEl>
                                          <p:spTgt spid="30"/>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ox(in)">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r>
              <a:rPr lang="zh-CN" altLang="en-US" smtClean="0">
                <a:latin typeface="隶书" pitchFamily="49" charset="-122"/>
                <a:ea typeface="隶书" pitchFamily="49" charset="-122"/>
              </a:rPr>
              <a:t>本章小结</a:t>
            </a:r>
          </a:p>
        </p:txBody>
      </p:sp>
      <p:sp>
        <p:nvSpPr>
          <p:cNvPr id="67587" name="Rectangle 3"/>
          <p:cNvSpPr>
            <a:spLocks noGrp="1" noRot="1" noChangeArrowheads="1"/>
          </p:cNvSpPr>
          <p:nvPr>
            <p:ph type="body" idx="1"/>
          </p:nvPr>
        </p:nvSpPr>
        <p:spPr>
          <a:xfrm>
            <a:off x="478274" y="2394228"/>
            <a:ext cx="23515807" cy="6623817"/>
          </a:xfrm>
        </p:spPr>
        <p:txBody>
          <a:bodyPr/>
          <a:lstStyle/>
          <a:p>
            <a:pPr marL="1451275" indent="-1451275"/>
            <a:r>
              <a:rPr lang="zh-CN" altLang="en-US" b="1" smtClean="0">
                <a:latin typeface="华文楷体" pitchFamily="2" charset="-122"/>
                <a:ea typeface="华文楷体" pitchFamily="2" charset="-122"/>
              </a:rPr>
              <a:t>概念:红外线、红外传感器、热释电效应、噪声等效功率 </a:t>
            </a:r>
            <a:endParaRPr lang="zh-CN" altLang="en-US" sz="8300" b="1">
              <a:latin typeface="华文楷体" pitchFamily="2" charset="-122"/>
              <a:ea typeface="华文楷体" pitchFamily="2" charset="-122"/>
            </a:endParaRPr>
          </a:p>
          <a:p>
            <a:pPr marL="1451275" indent="-1451275"/>
            <a:r>
              <a:rPr lang="zh-CN" altLang="en-US" b="1" smtClean="0">
                <a:latin typeface="华文楷体" pitchFamily="2" charset="-122"/>
                <a:ea typeface="华文楷体" pitchFamily="2" charset="-122"/>
              </a:rPr>
              <a:t>问题1:试说明热传感器与光子传感器的区别？</a:t>
            </a:r>
          </a:p>
          <a:p>
            <a:pPr marL="1451275" indent="-1451275"/>
            <a:r>
              <a:rPr lang="zh-CN" altLang="en-US" b="1" smtClean="0">
                <a:latin typeface="华文楷体" pitchFamily="2" charset="-122"/>
                <a:ea typeface="华文楷体" pitchFamily="2" charset="-122"/>
              </a:rPr>
              <a:t>问题2:电阻测辐射热计响应率主要和哪些因素有关？如何设计出具有良好性能的热探测器阵列？</a:t>
            </a:r>
          </a:p>
        </p:txBody>
      </p:sp>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7E704601-C512-4014-B22A-3EFD832B9215}" type="slidenum">
              <a:rPr lang="zh-CN" altLang="en-US" sz="3700">
                <a:solidFill>
                  <a:srgbClr val="F010A5"/>
                </a:solidFill>
              </a:rPr>
              <a:pPr algn="r"/>
              <a:t>8</a:t>
            </a:fld>
            <a:endParaRPr lang="en-US" altLang="zh-CN" sz="3700">
              <a:solidFill>
                <a:srgbClr val="F010A5"/>
              </a:solidFill>
            </a:endParaRPr>
          </a:p>
        </p:txBody>
      </p:sp>
      <p:sp>
        <p:nvSpPr>
          <p:cNvPr id="23556" name="Rectangle 5"/>
          <p:cNvSpPr>
            <a:spLocks noChangeArrowheads="1"/>
          </p:cNvSpPr>
          <p:nvPr/>
        </p:nvSpPr>
        <p:spPr bwMode="auto">
          <a:xfrm>
            <a:off x="477870" y="4259757"/>
            <a:ext cx="492157" cy="170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43797" tIns="121899" rIns="243797" bIns="121899" anchor="ctr">
            <a:spAutoFit/>
          </a:bodyPr>
          <a:lstStyle/>
          <a:p>
            <a:pPr eaLnBrk="1" hangingPunct="1"/>
            <a:endParaRPr lang="zh-CN" altLang="en-US" sz="9600"/>
          </a:p>
        </p:txBody>
      </p:sp>
      <p:sp>
        <p:nvSpPr>
          <p:cNvPr id="23558" name="矩形 4"/>
          <p:cNvSpPr>
            <a:spLocks noChangeArrowheads="1"/>
          </p:cNvSpPr>
          <p:nvPr/>
        </p:nvSpPr>
        <p:spPr bwMode="auto">
          <a:xfrm>
            <a:off x="477870" y="2179024"/>
            <a:ext cx="23042476" cy="230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indent="1671638"/>
            <a:r>
              <a:rPr lang="zh-CN" altLang="en-US" sz="6700" dirty="0" smtClean="0">
                <a:solidFill>
                  <a:srgbClr val="FF0000"/>
                </a:solidFill>
                <a:latin typeface="Times New Roman" pitchFamily="18" charset="0"/>
              </a:rPr>
              <a:t>红外线与可见光、紫外线、</a:t>
            </a:r>
            <a:r>
              <a:rPr lang="en-US" altLang="zh-CN" sz="6700" dirty="0" smtClean="0">
                <a:solidFill>
                  <a:srgbClr val="FF0000"/>
                </a:solidFill>
                <a:latin typeface="Times New Roman" pitchFamily="18" charset="0"/>
              </a:rPr>
              <a:t>X</a:t>
            </a:r>
            <a:r>
              <a:rPr lang="zh-CN" altLang="en-US" sz="6700" dirty="0" smtClean="0">
                <a:solidFill>
                  <a:srgbClr val="FF0000"/>
                </a:solidFill>
                <a:latin typeface="Times New Roman" pitchFamily="18" charset="0"/>
              </a:rPr>
              <a:t>射线、</a:t>
            </a:r>
            <a:r>
              <a:rPr lang="en-US" altLang="zh-CN" sz="6700" dirty="0" smtClean="0">
                <a:solidFill>
                  <a:srgbClr val="FF0000"/>
                </a:solidFill>
                <a:latin typeface="Times New Roman" pitchFamily="18" charset="0"/>
              </a:rPr>
              <a:t>γ</a:t>
            </a:r>
            <a:r>
              <a:rPr lang="zh-CN" altLang="en-US" sz="6700" dirty="0" smtClean="0">
                <a:solidFill>
                  <a:srgbClr val="FF0000"/>
                </a:solidFill>
                <a:latin typeface="Times New Roman" pitchFamily="18" charset="0"/>
              </a:rPr>
              <a:t>射线和微波、无线电波一起构成了整个无限连续的电磁波谱。</a:t>
            </a:r>
            <a:endParaRPr lang="zh-CN" altLang="en-US" sz="6700" dirty="0">
              <a:solidFill>
                <a:srgbClr val="FF0000"/>
              </a:solidFill>
              <a:latin typeface="Times New Roman" pitchFamily="18" charset="0"/>
            </a:endParaRPr>
          </a:p>
        </p:txBody>
      </p:sp>
      <p:sp>
        <p:nvSpPr>
          <p:cNvPr id="23559" name="矩形 8"/>
          <p:cNvSpPr>
            <a:spLocks noChangeArrowheads="1"/>
          </p:cNvSpPr>
          <p:nvPr/>
        </p:nvSpPr>
        <p:spPr bwMode="auto">
          <a:xfrm>
            <a:off x="1" y="0"/>
            <a:ext cx="13332693" cy="154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eaLnBrk="1" hangingPunct="1"/>
            <a:r>
              <a:rPr lang="zh-CN" altLang="en-US" sz="8500">
                <a:solidFill>
                  <a:srgbClr val="002AAE"/>
                </a:solidFill>
                <a:latin typeface="黑体" pitchFamily="2" charset="-122"/>
                <a:ea typeface="黑体" pitchFamily="2" charset="-122"/>
              </a:rPr>
              <a:t>一、从人眼说起</a:t>
            </a:r>
            <a:endParaRPr lang="en-US" altLang="zh-CN" sz="8500">
              <a:solidFill>
                <a:srgbClr val="002AAE"/>
              </a:solidFill>
              <a:latin typeface="黑体" pitchFamily="2" charset="-122"/>
              <a:cs typeface="Times New Roman" pitchFamily="18" charset="0"/>
            </a:endParaRP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027" y="4425483"/>
            <a:ext cx="21876775" cy="815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862661"/>
      </p:ext>
    </p:extLst>
  </p:cSld>
  <p:clrMapOvr>
    <a:masterClrMapping/>
  </p:clrMapOvr>
  <p:transition>
    <p:blind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
          <p:cNvSpPr txBox="1">
            <a:spLocks noGrp="1" noChangeArrowheads="1"/>
          </p:cNvSpPr>
          <p:nvPr/>
        </p:nvSpPr>
        <p:spPr bwMode="auto">
          <a:xfrm>
            <a:off x="21213557" y="12764978"/>
            <a:ext cx="2619546" cy="95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lstStyle>
            <a:lvl1pPr>
              <a:defRPr sz="7500" b="1">
                <a:solidFill>
                  <a:schemeClr val="tx1"/>
                </a:solidFill>
                <a:latin typeface="Arial" pitchFamily="34" charset="0"/>
                <a:ea typeface="宋体" pitchFamily="2" charset="-122"/>
              </a:defRPr>
            </a:lvl1pPr>
            <a:lvl2pPr marL="742950" indent="-285750">
              <a:defRPr sz="7500" b="1">
                <a:solidFill>
                  <a:schemeClr val="tx1"/>
                </a:solidFill>
                <a:latin typeface="Arial" pitchFamily="34" charset="0"/>
                <a:ea typeface="宋体" pitchFamily="2" charset="-122"/>
              </a:defRPr>
            </a:lvl2pPr>
            <a:lvl3pPr marL="1143000" indent="-228600">
              <a:defRPr sz="7500" b="1">
                <a:solidFill>
                  <a:schemeClr val="tx1"/>
                </a:solidFill>
                <a:latin typeface="Arial" pitchFamily="34" charset="0"/>
                <a:ea typeface="宋体" pitchFamily="2" charset="-122"/>
              </a:defRPr>
            </a:lvl3pPr>
            <a:lvl4pPr marL="1600200" indent="-228600">
              <a:defRPr sz="7500" b="1">
                <a:solidFill>
                  <a:schemeClr val="tx1"/>
                </a:solidFill>
                <a:latin typeface="Arial" pitchFamily="34" charset="0"/>
                <a:ea typeface="宋体" pitchFamily="2" charset="-122"/>
              </a:defRPr>
            </a:lvl4pPr>
            <a:lvl5pPr marL="2057400" indent="-228600">
              <a:defRPr sz="75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75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75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75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7500" b="1">
                <a:solidFill>
                  <a:schemeClr val="tx1"/>
                </a:solidFill>
                <a:latin typeface="Arial" pitchFamily="34" charset="0"/>
                <a:ea typeface="宋体" pitchFamily="2" charset="-122"/>
              </a:defRPr>
            </a:lvl9pPr>
          </a:lstStyle>
          <a:p>
            <a:pPr algn="r"/>
            <a:fld id="{E61B9B71-51F7-408A-8BF8-1A9FB0F4A0D6}" type="slidenum">
              <a:rPr lang="zh-CN" altLang="en-US" sz="3700">
                <a:solidFill>
                  <a:srgbClr val="F010A5"/>
                </a:solidFill>
              </a:rPr>
              <a:pPr algn="r"/>
              <a:t>9</a:t>
            </a:fld>
            <a:endParaRPr lang="en-US" altLang="zh-CN" sz="3700">
              <a:solidFill>
                <a:srgbClr val="F010A5"/>
              </a:solidFill>
            </a:endParaRPr>
          </a:p>
        </p:txBody>
      </p:sp>
      <p:pic>
        <p:nvPicPr>
          <p:cNvPr id="5" name="Picture 5" descr="红外热像仪的使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69" y="9162524"/>
            <a:ext cx="6869560" cy="39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标题 6"/>
          <p:cNvSpPr>
            <a:spLocks noGrp="1"/>
          </p:cNvSpPr>
          <p:nvPr>
            <p:ph type="title"/>
          </p:nvPr>
        </p:nvSpPr>
        <p:spPr/>
        <p:txBody>
          <a:bodyPr/>
          <a:lstStyle/>
          <a:p>
            <a:pPr eaLnBrk="1" hangingPunct="1"/>
            <a:r>
              <a:rPr lang="zh-CN" altLang="en-US" smtClean="0">
                <a:solidFill>
                  <a:srgbClr val="002AAE"/>
                </a:solidFill>
                <a:latin typeface="黑体" pitchFamily="2" charset="-122"/>
                <a:ea typeface="黑体" pitchFamily="2" charset="-122"/>
              </a:rPr>
              <a:t>一、从人眼说起</a:t>
            </a:r>
          </a:p>
        </p:txBody>
      </p:sp>
      <p:pic>
        <p:nvPicPr>
          <p:cNvPr id="245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1644" y="4377245"/>
            <a:ext cx="9887594" cy="718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10"/>
          <p:cNvSpPr>
            <a:spLocks noChangeArrowheads="1"/>
          </p:cNvSpPr>
          <p:nvPr/>
        </p:nvSpPr>
        <p:spPr bwMode="auto">
          <a:xfrm>
            <a:off x="473106" y="2090186"/>
            <a:ext cx="14018538" cy="4574117"/>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7" tIns="121899" rIns="243797" bIns="121899">
            <a:spAutoFit/>
          </a:bodyPr>
          <a:lstStyle/>
          <a:p>
            <a:pPr marL="912813" indent="-912813">
              <a:lnSpc>
                <a:spcPct val="120000"/>
              </a:lnSpc>
              <a:buClr>
                <a:schemeClr val="hlink"/>
              </a:buClr>
              <a:buSzPct val="70000"/>
              <a:buFont typeface="Wingdings" pitchFamily="2" charset="2"/>
              <a:buChar char="v"/>
            </a:pPr>
            <a:r>
              <a:rPr kumimoji="1" lang="zh-CN" altLang="en-US" sz="5900" dirty="0">
                <a:solidFill>
                  <a:srgbClr val="0070C0"/>
                </a:solidFill>
                <a:latin typeface="Times New Roman" pitchFamily="18" charset="0"/>
                <a:ea typeface="黑体" pitchFamily="2" charset="-122"/>
              </a:rPr>
              <a:t>物体的温度越高，辐射的能量越大，同时能量密度的峰值越往短波长方向靠近。另一方面，红外线被物体吸收后可以转化成热能</a:t>
            </a:r>
            <a:r>
              <a:rPr kumimoji="1" lang="zh-CN" altLang="en-US" sz="5300" dirty="0">
                <a:solidFill>
                  <a:srgbClr val="0070C0"/>
                </a:solidFill>
                <a:latin typeface="Times New Roman" pitchFamily="18" charset="0"/>
                <a:ea typeface="黑体" pitchFamily="2" charset="-122"/>
              </a:rPr>
              <a:t>。</a:t>
            </a:r>
          </a:p>
        </p:txBody>
      </p:sp>
      <p:pic>
        <p:nvPicPr>
          <p:cNvPr id="6" name="Picture 6" descr="盛热水的碗"/>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5519" y="9162524"/>
            <a:ext cx="7187080" cy="394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38234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1500"/>
                            </p:stCondLst>
                            <p:childTnLst>
                              <p:par>
                                <p:cTn id="10" presetID="2" presetClass="entr" presetSubtype="4" fill="hold" nodeType="afterEffect">
                                  <p:stCondLst>
                                    <p:cond delay="10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
  <a:themeElements>
    <a:clrScheme name="1_a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1_a">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6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6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a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1_a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1_a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1_a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1_a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1_a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1_a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1_a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Template>
  <TotalTime>5666</TotalTime>
  <Words>4490</Words>
  <Application>Microsoft Office PowerPoint</Application>
  <PresentationFormat>自定义</PresentationFormat>
  <Paragraphs>463</Paragraphs>
  <Slides>75</Slides>
  <Notes>1</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75</vt:i4>
      </vt:variant>
    </vt:vector>
  </HeadingPairs>
  <TitlesOfParts>
    <vt:vector size="79" baseType="lpstr">
      <vt:lpstr>1_a</vt:lpstr>
      <vt:lpstr>Picture</vt:lpstr>
      <vt:lpstr>公式</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一、从人眼说起</vt:lpstr>
      <vt:lpstr>PowerPoint 演示文稿</vt:lpstr>
      <vt:lpstr>PowerPoint 演示文稿</vt:lpstr>
      <vt:lpstr>太阳光经过一海里的透射谱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（1.2）热电偶型传感器</vt:lpstr>
      <vt:lpstr> （2）热电偶型传感器</vt:lpstr>
      <vt:lpstr>PowerPoint 演示文稿</vt:lpstr>
      <vt:lpstr>PowerPoint 演示文稿</vt:lpstr>
      <vt:lpstr>PowerPoint 演示文稿</vt:lpstr>
      <vt:lpstr>（1.4）热释电型传感器 (pyroelectric)</vt:lpstr>
      <vt:lpstr>热释电型传感器原理</vt:lpstr>
      <vt:lpstr>几点注意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5用热像仪监控机械工业产品的质量</vt:lpstr>
      <vt:lpstr>PowerPoint 演示文稿</vt:lpstr>
      <vt:lpstr>PowerPoint 演示文稿</vt:lpstr>
      <vt:lpstr>PowerPoint 演示文稿</vt:lpstr>
      <vt:lpstr>PowerPoint 演示文稿</vt:lpstr>
      <vt:lpstr>PowerPoint 演示文稿</vt:lpstr>
      <vt:lpstr>PowerPoint 演示文稿</vt:lpstr>
      <vt:lpstr>12军事应用</vt:lpstr>
      <vt:lpstr>PowerPoint 演示文稿</vt:lpstr>
      <vt:lpstr>本章小结</vt:lpstr>
    </vt:vector>
  </TitlesOfParts>
  <Company>cetc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单片光电集成器件及材料基础研究   项目综合论证报告                                                                                                                     </dc:title>
  <dc:creator>wangh</dc:creator>
  <cp:lastModifiedBy>xgz</cp:lastModifiedBy>
  <cp:revision>552</cp:revision>
  <dcterms:created xsi:type="dcterms:W3CDTF">2005-07-25T02:02:32Z</dcterms:created>
  <dcterms:modified xsi:type="dcterms:W3CDTF">2019-03-26T03:33:50Z</dcterms:modified>
</cp:coreProperties>
</file>